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13.xml" ContentType="application/vnd.openxmlformats-officedocument.presentationml.notesSlide+xml"/>
  <Override PartName="/ppt/charts/chart18.xml" ContentType="application/vnd.openxmlformats-officedocument.drawingml.chart+xml"/>
  <Override PartName="/ppt/notesSlides/notesSlide14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notesSlides/notesSlide15.xml" ContentType="application/vnd.openxmlformats-officedocument.presentationml.notesSlide+xml"/>
  <Override PartName="/ppt/charts/chart24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58" r:id="rId2"/>
    <p:sldId id="380" r:id="rId3"/>
    <p:sldId id="360" r:id="rId4"/>
    <p:sldId id="342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83" r:id="rId13"/>
    <p:sldId id="382" r:id="rId14"/>
    <p:sldId id="381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391" r:id="rId23"/>
    <p:sldId id="392" r:id="rId24"/>
    <p:sldId id="406" r:id="rId25"/>
    <p:sldId id="407" r:id="rId26"/>
    <p:sldId id="408" r:id="rId27"/>
    <p:sldId id="410" r:id="rId28"/>
    <p:sldId id="393" r:id="rId29"/>
    <p:sldId id="394" r:id="rId30"/>
    <p:sldId id="409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395" r:id="rId40"/>
    <p:sldId id="396" r:id="rId41"/>
    <p:sldId id="419" r:id="rId42"/>
    <p:sldId id="421" r:id="rId43"/>
    <p:sldId id="422" r:id="rId44"/>
    <p:sldId id="423" r:id="rId45"/>
    <p:sldId id="424" r:id="rId46"/>
    <p:sldId id="420" r:id="rId47"/>
    <p:sldId id="397" r:id="rId48"/>
    <p:sldId id="425" r:id="rId49"/>
    <p:sldId id="426" r:id="rId50"/>
    <p:sldId id="427" r:id="rId51"/>
    <p:sldId id="428" r:id="rId52"/>
    <p:sldId id="398" r:id="rId53"/>
    <p:sldId id="341" r:id="rId54"/>
  </p:sldIdLst>
  <p:sldSz cx="12190413" cy="6859588"/>
  <p:notesSz cx="6858000" cy="9144000"/>
  <p:custDataLst>
    <p:tags r:id="rId56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468" autoAdjust="0"/>
  </p:normalViewPr>
  <p:slideViewPr>
    <p:cSldViewPr>
      <p:cViewPr varScale="1">
        <p:scale>
          <a:sx n="81" d="100"/>
          <a:sy n="81" d="100"/>
        </p:scale>
        <p:origin x="725" y="67"/>
      </p:cViewPr>
      <p:guideLst>
        <p:guide orient="horz" pos="162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0.bin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1.bin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2.bin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3.bin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4.bin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5.bin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6.bin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7.bin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8.bin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9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0.bin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1.bin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2.bin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3.bin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4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9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44-4FD1-B51D-BD7285DA3A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44-4FD1-B51D-BD7285DA3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247671424"/>
        <c:axId val="247707136"/>
      </c:barChart>
      <c:catAx>
        <c:axId val="2476714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47707136"/>
        <c:crosses val="autoZero"/>
        <c:auto val="1"/>
        <c:lblAlgn val="ctr"/>
        <c:lblOffset val="100"/>
        <c:noMultiLvlLbl val="0"/>
      </c:catAx>
      <c:valAx>
        <c:axId val="247707136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2476714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>
              <a:solidFill>
                <a:srgbClr val="EDB45E"/>
              </a:solidFill>
              <a:prstDash val="solid"/>
            </a:ln>
          </c:spPr>
          <c:marker>
            <c:symbol val="circle"/>
            <c:size val="3"/>
            <c:spPr>
              <a:solidFill>
                <a:schemeClr val="bg1"/>
              </a:solidFill>
              <a:scene3d>
                <a:camera prst="orthographicFront"/>
                <a:lightRig rig="threePt" dir="t"/>
              </a:scene3d>
              <a:sp3d/>
            </c:spPr>
          </c:marker>
          <c:cat>
            <c:strRef>
              <c:f>Sheet1!$A$2:$A$5</c:f>
              <c:strCache>
                <c:ptCount val="4"/>
                <c:pt idx="0">
                  <c:v>标题一</c:v>
                </c:pt>
                <c:pt idx="1">
                  <c:v>标题二</c:v>
                </c:pt>
                <c:pt idx="2">
                  <c:v>标题三</c:v>
                </c:pt>
                <c:pt idx="3">
                  <c:v>标题四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0F-4461-B13F-F2DCB9706D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>
              <a:solidFill>
                <a:srgbClr val="DD7882"/>
              </a:solidFill>
            </a:ln>
          </c:spPr>
          <c:marker>
            <c:symbol val="circle"/>
            <c:size val="3"/>
            <c:spPr>
              <a:solidFill>
                <a:schemeClr val="bg1"/>
              </a:solidFill>
            </c:spPr>
          </c:marker>
          <c:cat>
            <c:strRef>
              <c:f>Sheet1!$A$2:$A$5</c:f>
              <c:strCache>
                <c:ptCount val="4"/>
                <c:pt idx="0">
                  <c:v>标题一</c:v>
                </c:pt>
                <c:pt idx="1">
                  <c:v>标题二</c:v>
                </c:pt>
                <c:pt idx="2">
                  <c:v>标题三</c:v>
                </c:pt>
                <c:pt idx="3">
                  <c:v>标题四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0F-4461-B13F-F2DCB9706D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marker>
            <c:symbol val="circle"/>
            <c:size val="3"/>
            <c:spPr>
              <a:solidFill>
                <a:schemeClr val="bg1"/>
              </a:solidFill>
            </c:spPr>
          </c:marker>
          <c:cat>
            <c:strRef>
              <c:f>Sheet1!$A$2:$A$5</c:f>
              <c:strCache>
                <c:ptCount val="4"/>
                <c:pt idx="0">
                  <c:v>标题一</c:v>
                </c:pt>
                <c:pt idx="1">
                  <c:v>标题二</c:v>
                </c:pt>
                <c:pt idx="2">
                  <c:v>标题三</c:v>
                </c:pt>
                <c:pt idx="3">
                  <c:v>标题四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2.1</c:v>
                </c:pt>
                <c:pt idx="1">
                  <c:v>2.1</c:v>
                </c:pt>
                <c:pt idx="2">
                  <c:v>3.1</c:v>
                </c:pt>
                <c:pt idx="3">
                  <c:v>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0F-4461-B13F-F2DCB9706D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0426880"/>
        <c:axId val="550536704"/>
      </c:lineChart>
      <c:catAx>
        <c:axId val="550426880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550536704"/>
        <c:crosses val="autoZero"/>
        <c:auto val="1"/>
        <c:lblAlgn val="ctr"/>
        <c:lblOffset val="100"/>
        <c:noMultiLvlLbl val="0"/>
      </c:catAx>
      <c:valAx>
        <c:axId val="550536704"/>
        <c:scaling>
          <c:orientation val="minMax"/>
        </c:scaling>
        <c:delete val="0"/>
        <c:axPos val="l"/>
        <c:majorGridlines>
          <c:spPr>
            <a:ln cmpd="sng">
              <a:solidFill>
                <a:schemeClr val="tx1">
                  <a:tint val="75000"/>
                  <a:shade val="95000"/>
                  <a:satMod val="105000"/>
                  <a:alpha val="46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550426880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8-4C07-A500-988D8A0157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8-4C07-A500-988D8A0157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98-4C07-A500-988D8A01571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98-4C07-A500-988D8A0157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9785088"/>
        <c:axId val="559787392"/>
      </c:areaChart>
      <c:dateAx>
        <c:axId val="55978508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59787392"/>
        <c:crosses val="autoZero"/>
        <c:auto val="1"/>
        <c:lblOffset val="100"/>
        <c:baseTimeUnit val="days"/>
      </c:dateAx>
      <c:valAx>
        <c:axId val="559787392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55978508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82-4367-8612-55B16FEFA8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82-4367-8612-55B16FEFA8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82-4367-8612-55B16FEFA8C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82-4367-8612-55B16FEFA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65376"/>
        <c:axId val="135771264"/>
      </c:areaChart>
      <c:dateAx>
        <c:axId val="13576537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35771264"/>
        <c:crosses val="autoZero"/>
        <c:auto val="1"/>
        <c:lblOffset val="100"/>
        <c:baseTimeUnit val="days"/>
      </c:dateAx>
      <c:valAx>
        <c:axId val="135771264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13576537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4-4EBD-93C0-EBBF93E3BC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34-4EBD-93C0-EBBF93E3BC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34-4EBD-93C0-EBBF93E3BCF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34-4EBD-93C0-EBBF93E3B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058752"/>
        <c:axId val="136060288"/>
      </c:areaChart>
      <c:dateAx>
        <c:axId val="13605875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36060288"/>
        <c:crosses val="autoZero"/>
        <c:auto val="1"/>
        <c:lblOffset val="100"/>
        <c:baseTimeUnit val="days"/>
      </c:dateAx>
      <c:valAx>
        <c:axId val="136060288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136058752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65-4C81-996C-6501E0FA1E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65-4C81-996C-6501E0FA1E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65-4C81-996C-6501E0FA1EC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E65-4C81-996C-6501E0FA1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334656"/>
        <c:axId val="386599936"/>
      </c:areaChart>
      <c:dateAx>
        <c:axId val="33933465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86599936"/>
        <c:crosses val="autoZero"/>
        <c:auto val="1"/>
        <c:lblOffset val="100"/>
        <c:baseTimeUnit val="days"/>
      </c:dateAx>
      <c:valAx>
        <c:axId val="386599936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33933465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C0-42DF-9301-75CCFBED31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C0-42DF-9301-75CCFBED31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C0-42DF-9301-75CCFBED319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C0-42DF-9301-75CCFBED3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62208"/>
        <c:axId val="154064000"/>
      </c:areaChart>
      <c:dateAx>
        <c:axId val="1540622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54064000"/>
        <c:crosses val="autoZero"/>
        <c:auto val="1"/>
        <c:lblOffset val="100"/>
        <c:baseTimeUnit val="days"/>
      </c:dateAx>
      <c:valAx>
        <c:axId val="154064000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15406220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7B-4F94-8BD5-1374BC2EF6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7B-4F94-8BD5-1374BC2EF6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7B-4F94-8BD5-1374BC2EF6A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7B-4F94-8BD5-1374BC2EF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356608"/>
        <c:axId val="180358144"/>
      </c:areaChart>
      <c:dateAx>
        <c:axId val="1803566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0358144"/>
        <c:crosses val="autoZero"/>
        <c:auto val="1"/>
        <c:lblOffset val="100"/>
        <c:baseTimeUnit val="days"/>
      </c:dateAx>
      <c:valAx>
        <c:axId val="180358144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18035660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16-40AA-B873-5B0644B3AC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16-40AA-B873-5B0644B3AC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16-40AA-B873-5B0644B3AC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16-40AA-B873-5B0644B3A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400128"/>
        <c:axId val="180401664"/>
      </c:areaChart>
      <c:dateAx>
        <c:axId val="18040012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0401664"/>
        <c:crosses val="autoZero"/>
        <c:auto val="1"/>
        <c:lblOffset val="100"/>
        <c:baseTimeUnit val="days"/>
      </c:dateAx>
      <c:valAx>
        <c:axId val="180401664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18040012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45</c:v>
                </c:pt>
                <c:pt idx="4">
                  <c:v>50</c:v>
                </c:pt>
                <c:pt idx="5">
                  <c:v>69</c:v>
                </c:pt>
                <c:pt idx="6">
                  <c:v>64</c:v>
                </c:pt>
                <c:pt idx="7">
                  <c:v>50</c:v>
                </c:pt>
                <c:pt idx="8">
                  <c:v>38</c:v>
                </c:pt>
                <c:pt idx="9">
                  <c:v>45</c:v>
                </c:pt>
                <c:pt idx="10">
                  <c:v>21</c:v>
                </c:pt>
                <c:pt idx="11">
                  <c:v>35</c:v>
                </c:pt>
                <c:pt idx="12">
                  <c:v>39</c:v>
                </c:pt>
                <c:pt idx="13">
                  <c:v>42</c:v>
                </c:pt>
                <c:pt idx="14">
                  <c:v>44</c:v>
                </c:pt>
                <c:pt idx="15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5C-450D-AD99-9C61E0EDF4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7202"/>
            </a:solidFill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30</c:v>
                </c:pt>
                <c:pt idx="6">
                  <c:v>21</c:v>
                </c:pt>
                <c:pt idx="7">
                  <c:v>42</c:v>
                </c:pt>
                <c:pt idx="8">
                  <c:v>29</c:v>
                </c:pt>
                <c:pt idx="9">
                  <c:v>30</c:v>
                </c:pt>
                <c:pt idx="10">
                  <c:v>14</c:v>
                </c:pt>
                <c:pt idx="11">
                  <c:v>15</c:v>
                </c:pt>
                <c:pt idx="12">
                  <c:v>19</c:v>
                </c:pt>
                <c:pt idx="13">
                  <c:v>25</c:v>
                </c:pt>
                <c:pt idx="14">
                  <c:v>34</c:v>
                </c:pt>
                <c:pt idx="1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5C-450D-AD99-9C61E0EDF47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AC01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-35</c:v>
                </c:pt>
                <c:pt idx="1">
                  <c:v>-26</c:v>
                </c:pt>
                <c:pt idx="2">
                  <c:v>-41</c:v>
                </c:pt>
                <c:pt idx="3">
                  <c:v>-37</c:v>
                </c:pt>
                <c:pt idx="4">
                  <c:v>-69</c:v>
                </c:pt>
                <c:pt idx="5">
                  <c:v>-45</c:v>
                </c:pt>
                <c:pt idx="6">
                  <c:v>-50</c:v>
                </c:pt>
                <c:pt idx="7">
                  <c:v>-39</c:v>
                </c:pt>
                <c:pt idx="8">
                  <c:v>-48</c:v>
                </c:pt>
                <c:pt idx="9">
                  <c:v>-20</c:v>
                </c:pt>
                <c:pt idx="10">
                  <c:v>-35</c:v>
                </c:pt>
                <c:pt idx="11">
                  <c:v>-40</c:v>
                </c:pt>
                <c:pt idx="12">
                  <c:v>-60</c:v>
                </c:pt>
                <c:pt idx="13">
                  <c:v>-58</c:v>
                </c:pt>
                <c:pt idx="14">
                  <c:v>-40</c:v>
                </c:pt>
                <c:pt idx="15">
                  <c:v>-20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5C-450D-AD99-9C61E0EDF47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solidFill>
              <a:srgbClr val="EB1A03"/>
            </a:solidFill>
            <a:ln w="25400">
              <a:noFill/>
            </a:ln>
          </c:spPr>
          <c:cat>
            <c:numRef>
              <c:f>Sheet1!$A$2:$A$17</c:f>
              <c:numCache>
                <c:formatCode>m/d/yyyy</c:formatCode>
                <c:ptCount val="1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  <c:pt idx="10">
                  <c:v>37271</c:v>
                </c:pt>
                <c:pt idx="11">
                  <c:v>37272</c:v>
                </c:pt>
                <c:pt idx="12">
                  <c:v>37273</c:v>
                </c:pt>
                <c:pt idx="13">
                  <c:v>37274</c:v>
                </c:pt>
                <c:pt idx="14">
                  <c:v>37275</c:v>
                </c:pt>
                <c:pt idx="15">
                  <c:v>37276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-12</c:v>
                </c:pt>
                <c:pt idx="1">
                  <c:v>-18</c:v>
                </c:pt>
                <c:pt idx="2">
                  <c:v>-32</c:v>
                </c:pt>
                <c:pt idx="3">
                  <c:v>-20</c:v>
                </c:pt>
                <c:pt idx="4">
                  <c:v>-21</c:v>
                </c:pt>
                <c:pt idx="5">
                  <c:v>-24</c:v>
                </c:pt>
                <c:pt idx="6">
                  <c:v>-42</c:v>
                </c:pt>
                <c:pt idx="7">
                  <c:v>-30</c:v>
                </c:pt>
                <c:pt idx="8">
                  <c:v>-16</c:v>
                </c:pt>
                <c:pt idx="9">
                  <c:v>-25</c:v>
                </c:pt>
                <c:pt idx="10">
                  <c:v>-19</c:v>
                </c:pt>
                <c:pt idx="11">
                  <c:v>-17</c:v>
                </c:pt>
                <c:pt idx="12">
                  <c:v>-15</c:v>
                </c:pt>
                <c:pt idx="13">
                  <c:v>-12</c:v>
                </c:pt>
                <c:pt idx="14">
                  <c:v>-19</c:v>
                </c:pt>
                <c:pt idx="15">
                  <c:v>-16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5C-450D-AD99-9C61E0EDF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418432"/>
        <c:axId val="180419968"/>
      </c:areaChart>
      <c:dateAx>
        <c:axId val="18041843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0419968"/>
        <c:crosses val="autoZero"/>
        <c:auto val="1"/>
        <c:lblOffset val="100"/>
        <c:baseTimeUnit val="days"/>
      </c:dateAx>
      <c:valAx>
        <c:axId val="180419968"/>
        <c:scaling>
          <c:orientation val="minMax"/>
        </c:scaling>
        <c:delete val="0"/>
        <c:axPos val="l"/>
        <c:majorGridlines>
          <c:spPr>
            <a:ln cmpd="sng">
              <a:solidFill>
                <a:srgbClr val="79645C">
                  <a:alpha val="25000"/>
                </a:srgb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600">
                <a:solidFill>
                  <a:srgbClr val="79645C"/>
                </a:solidFill>
              </a:defRPr>
            </a:pPr>
            <a:endParaRPr lang="en-US"/>
          </a:p>
        </c:txPr>
        <c:crossAx val="180418432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1A03"/>
              </a:solidFill>
            </c:spPr>
            <c:extLst>
              <c:ext xmlns:c16="http://schemas.microsoft.com/office/drawing/2014/chart" uri="{C3380CC4-5D6E-409C-BE32-E72D297353CC}">
                <c16:uniqueId val="{00000001-2169-4ACC-9B46-D73FF34CF320}"/>
              </c:ext>
            </c:extLst>
          </c:dPt>
          <c:dPt>
            <c:idx val="1"/>
            <c:bubble3D val="0"/>
            <c:spPr>
              <a:solidFill>
                <a:srgbClr val="A3AA01"/>
              </a:solidFill>
            </c:spPr>
            <c:extLst>
              <c:ext xmlns:c16="http://schemas.microsoft.com/office/drawing/2014/chart" uri="{C3380CC4-5D6E-409C-BE32-E72D297353CC}">
                <c16:uniqueId val="{00000003-2169-4ACC-9B46-D73FF34CF320}"/>
              </c:ext>
            </c:extLst>
          </c:dPt>
          <c:dPt>
            <c:idx val="2"/>
            <c:bubble3D val="0"/>
            <c:spPr>
              <a:solidFill>
                <a:srgbClr val="BCC702"/>
              </a:solidFill>
            </c:spPr>
            <c:extLst>
              <c:ext xmlns:c16="http://schemas.microsoft.com/office/drawing/2014/chart" uri="{C3380CC4-5D6E-409C-BE32-E72D297353CC}">
                <c16:uniqueId val="{00000005-2169-4ACC-9B46-D73FF34CF320}"/>
              </c:ext>
            </c:extLst>
          </c:dPt>
          <c:dPt>
            <c:idx val="3"/>
            <c:bubble3D val="0"/>
            <c:spPr>
              <a:solidFill>
                <a:srgbClr val="FFAC01"/>
              </a:solidFill>
            </c:spPr>
            <c:extLst>
              <c:ext xmlns:c16="http://schemas.microsoft.com/office/drawing/2014/chart" uri="{C3380CC4-5D6E-409C-BE32-E72D297353CC}">
                <c16:uniqueId val="{00000007-2169-4ACC-9B46-D73FF34CF320}"/>
              </c:ext>
            </c:extLst>
          </c:dPt>
          <c:dPt>
            <c:idx val="4"/>
            <c:bubble3D val="0"/>
            <c:spPr>
              <a:solidFill>
                <a:srgbClr val="FF7202"/>
              </a:solidFill>
            </c:spPr>
            <c:extLst>
              <c:ext xmlns:c16="http://schemas.microsoft.com/office/drawing/2014/chart" uri="{C3380CC4-5D6E-409C-BE32-E72D297353CC}">
                <c16:uniqueId val="{00000009-2169-4ACC-9B46-D73FF34CF320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0.8</c:v>
                </c:pt>
                <c:pt idx="2">
                  <c:v>1.4</c:v>
                </c:pt>
                <c:pt idx="3">
                  <c:v>1.2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169-4ACC-9B46-D73FF34CF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60-4F24-9670-C1EAFF8498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60-4F24-9670-C1EAFF849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339308928"/>
        <c:axId val="339310464"/>
      </c:barChart>
      <c:catAx>
        <c:axId val="3393089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39310464"/>
        <c:crosses val="autoZero"/>
        <c:auto val="1"/>
        <c:lblAlgn val="ctr"/>
        <c:lblOffset val="100"/>
        <c:noMultiLvlLbl val="0"/>
      </c:catAx>
      <c:valAx>
        <c:axId val="339310464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393089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1A03"/>
              </a:solidFill>
            </c:spPr>
            <c:extLst>
              <c:ext xmlns:c16="http://schemas.microsoft.com/office/drawing/2014/chart" uri="{C3380CC4-5D6E-409C-BE32-E72D297353CC}">
                <c16:uniqueId val="{00000001-6C6F-438E-A2BB-3A6211B7D84B}"/>
              </c:ext>
            </c:extLst>
          </c:dPt>
          <c:dPt>
            <c:idx val="1"/>
            <c:bubble3D val="0"/>
            <c:spPr>
              <a:solidFill>
                <a:srgbClr val="A3AA01"/>
              </a:solidFill>
            </c:spPr>
            <c:extLst>
              <c:ext xmlns:c16="http://schemas.microsoft.com/office/drawing/2014/chart" uri="{C3380CC4-5D6E-409C-BE32-E72D297353CC}">
                <c16:uniqueId val="{00000003-6C6F-438E-A2BB-3A6211B7D84B}"/>
              </c:ext>
            </c:extLst>
          </c:dPt>
          <c:dPt>
            <c:idx val="2"/>
            <c:bubble3D val="0"/>
            <c:spPr>
              <a:solidFill>
                <a:srgbClr val="BCC702"/>
              </a:solidFill>
            </c:spPr>
            <c:extLst>
              <c:ext xmlns:c16="http://schemas.microsoft.com/office/drawing/2014/chart" uri="{C3380CC4-5D6E-409C-BE32-E72D297353CC}">
                <c16:uniqueId val="{00000005-6C6F-438E-A2BB-3A6211B7D84B}"/>
              </c:ext>
            </c:extLst>
          </c:dPt>
          <c:dPt>
            <c:idx val="3"/>
            <c:bubble3D val="0"/>
            <c:spPr>
              <a:solidFill>
                <a:srgbClr val="FFAC01"/>
              </a:solidFill>
            </c:spPr>
            <c:extLst>
              <c:ext xmlns:c16="http://schemas.microsoft.com/office/drawing/2014/chart" uri="{C3380CC4-5D6E-409C-BE32-E72D297353CC}">
                <c16:uniqueId val="{00000007-6C6F-438E-A2BB-3A6211B7D84B}"/>
              </c:ext>
            </c:extLst>
          </c:dPt>
          <c:dPt>
            <c:idx val="4"/>
            <c:bubble3D val="0"/>
            <c:spPr>
              <a:solidFill>
                <a:srgbClr val="FF7202"/>
              </a:solidFill>
            </c:spPr>
            <c:extLst>
              <c:ext xmlns:c16="http://schemas.microsoft.com/office/drawing/2014/chart" uri="{C3380CC4-5D6E-409C-BE32-E72D297353CC}">
                <c16:uniqueId val="{00000009-6C6F-438E-A2BB-3A6211B7D84B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0.8</c:v>
                </c:pt>
                <c:pt idx="2">
                  <c:v>1.4</c:v>
                </c:pt>
                <c:pt idx="3">
                  <c:v>1.2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C6F-438E-A2BB-3A6211B7D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1A03"/>
              </a:solidFill>
            </c:spPr>
            <c:extLst>
              <c:ext xmlns:c16="http://schemas.microsoft.com/office/drawing/2014/chart" uri="{C3380CC4-5D6E-409C-BE32-E72D297353CC}">
                <c16:uniqueId val="{00000001-5763-447A-94E9-092129E656E0}"/>
              </c:ext>
            </c:extLst>
          </c:dPt>
          <c:dPt>
            <c:idx val="1"/>
            <c:bubble3D val="0"/>
            <c:spPr>
              <a:solidFill>
                <a:srgbClr val="A3AA01"/>
              </a:solidFill>
            </c:spPr>
            <c:extLst>
              <c:ext xmlns:c16="http://schemas.microsoft.com/office/drawing/2014/chart" uri="{C3380CC4-5D6E-409C-BE32-E72D297353CC}">
                <c16:uniqueId val="{00000003-5763-447A-94E9-092129E656E0}"/>
              </c:ext>
            </c:extLst>
          </c:dPt>
          <c:dPt>
            <c:idx val="2"/>
            <c:bubble3D val="0"/>
            <c:spPr>
              <a:solidFill>
                <a:srgbClr val="BCC702"/>
              </a:solidFill>
            </c:spPr>
            <c:extLst>
              <c:ext xmlns:c16="http://schemas.microsoft.com/office/drawing/2014/chart" uri="{C3380CC4-5D6E-409C-BE32-E72D297353CC}">
                <c16:uniqueId val="{00000005-5763-447A-94E9-092129E656E0}"/>
              </c:ext>
            </c:extLst>
          </c:dPt>
          <c:dPt>
            <c:idx val="3"/>
            <c:bubble3D val="0"/>
            <c:spPr>
              <a:solidFill>
                <a:srgbClr val="FFAC01"/>
              </a:solidFill>
            </c:spPr>
            <c:extLst>
              <c:ext xmlns:c16="http://schemas.microsoft.com/office/drawing/2014/chart" uri="{C3380CC4-5D6E-409C-BE32-E72D297353CC}">
                <c16:uniqueId val="{00000007-5763-447A-94E9-092129E656E0}"/>
              </c:ext>
            </c:extLst>
          </c:dPt>
          <c:dPt>
            <c:idx val="4"/>
            <c:bubble3D val="0"/>
            <c:spPr>
              <a:solidFill>
                <a:srgbClr val="FF7202"/>
              </a:solidFill>
            </c:spPr>
            <c:extLst>
              <c:ext xmlns:c16="http://schemas.microsoft.com/office/drawing/2014/chart" uri="{C3380CC4-5D6E-409C-BE32-E72D297353CC}">
                <c16:uniqueId val="{00000009-5763-447A-94E9-092129E656E0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0.8</c:v>
                </c:pt>
                <c:pt idx="2">
                  <c:v>1.4</c:v>
                </c:pt>
                <c:pt idx="3">
                  <c:v>1.2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63-447A-94E9-092129E65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1A03"/>
              </a:solidFill>
            </c:spPr>
            <c:extLst>
              <c:ext xmlns:c16="http://schemas.microsoft.com/office/drawing/2014/chart" uri="{C3380CC4-5D6E-409C-BE32-E72D297353CC}">
                <c16:uniqueId val="{00000001-B487-44AA-AE4D-31C83E454DE8}"/>
              </c:ext>
            </c:extLst>
          </c:dPt>
          <c:dPt>
            <c:idx val="1"/>
            <c:bubble3D val="0"/>
            <c:spPr>
              <a:solidFill>
                <a:srgbClr val="A3AA01"/>
              </a:solidFill>
            </c:spPr>
            <c:extLst>
              <c:ext xmlns:c16="http://schemas.microsoft.com/office/drawing/2014/chart" uri="{C3380CC4-5D6E-409C-BE32-E72D297353CC}">
                <c16:uniqueId val="{00000003-B487-44AA-AE4D-31C83E454DE8}"/>
              </c:ext>
            </c:extLst>
          </c:dPt>
          <c:dPt>
            <c:idx val="2"/>
            <c:bubble3D val="0"/>
            <c:spPr>
              <a:solidFill>
                <a:srgbClr val="BCC702"/>
              </a:solidFill>
            </c:spPr>
            <c:extLst>
              <c:ext xmlns:c16="http://schemas.microsoft.com/office/drawing/2014/chart" uri="{C3380CC4-5D6E-409C-BE32-E72D297353CC}">
                <c16:uniqueId val="{00000005-B487-44AA-AE4D-31C83E454DE8}"/>
              </c:ext>
            </c:extLst>
          </c:dPt>
          <c:dPt>
            <c:idx val="3"/>
            <c:bubble3D val="0"/>
            <c:spPr>
              <a:solidFill>
                <a:srgbClr val="FFAC01"/>
              </a:solidFill>
            </c:spPr>
            <c:extLst>
              <c:ext xmlns:c16="http://schemas.microsoft.com/office/drawing/2014/chart" uri="{C3380CC4-5D6E-409C-BE32-E72D297353CC}">
                <c16:uniqueId val="{00000007-B487-44AA-AE4D-31C83E454DE8}"/>
              </c:ext>
            </c:extLst>
          </c:dPt>
          <c:dPt>
            <c:idx val="4"/>
            <c:bubble3D val="0"/>
            <c:spPr>
              <a:solidFill>
                <a:srgbClr val="FF7202"/>
              </a:solidFill>
            </c:spPr>
            <c:extLst>
              <c:ext xmlns:c16="http://schemas.microsoft.com/office/drawing/2014/chart" uri="{C3380CC4-5D6E-409C-BE32-E72D297353CC}">
                <c16:uniqueId val="{00000009-B487-44AA-AE4D-31C83E454DE8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0.8</c:v>
                </c:pt>
                <c:pt idx="2">
                  <c:v>1.4</c:v>
                </c:pt>
                <c:pt idx="3">
                  <c:v>1.2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487-44AA-AE4D-31C83E454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1A03"/>
              </a:solidFill>
            </c:spPr>
            <c:extLst>
              <c:ext xmlns:c16="http://schemas.microsoft.com/office/drawing/2014/chart" uri="{C3380CC4-5D6E-409C-BE32-E72D297353CC}">
                <c16:uniqueId val="{00000001-D085-4CD9-B99C-39D0482829C8}"/>
              </c:ext>
            </c:extLst>
          </c:dPt>
          <c:dPt>
            <c:idx val="1"/>
            <c:bubble3D val="0"/>
            <c:spPr>
              <a:solidFill>
                <a:srgbClr val="A3AA01"/>
              </a:solidFill>
            </c:spPr>
            <c:extLst>
              <c:ext xmlns:c16="http://schemas.microsoft.com/office/drawing/2014/chart" uri="{C3380CC4-5D6E-409C-BE32-E72D297353CC}">
                <c16:uniqueId val="{00000003-D085-4CD9-B99C-39D0482829C8}"/>
              </c:ext>
            </c:extLst>
          </c:dPt>
          <c:dPt>
            <c:idx val="2"/>
            <c:bubble3D val="0"/>
            <c:spPr>
              <a:solidFill>
                <a:srgbClr val="BCC702"/>
              </a:solidFill>
            </c:spPr>
            <c:extLst>
              <c:ext xmlns:c16="http://schemas.microsoft.com/office/drawing/2014/chart" uri="{C3380CC4-5D6E-409C-BE32-E72D297353CC}">
                <c16:uniqueId val="{00000005-D085-4CD9-B99C-39D0482829C8}"/>
              </c:ext>
            </c:extLst>
          </c:dPt>
          <c:dPt>
            <c:idx val="3"/>
            <c:bubble3D val="0"/>
            <c:spPr>
              <a:solidFill>
                <a:srgbClr val="FFAC01"/>
              </a:solidFill>
            </c:spPr>
            <c:extLst>
              <c:ext xmlns:c16="http://schemas.microsoft.com/office/drawing/2014/chart" uri="{C3380CC4-5D6E-409C-BE32-E72D297353CC}">
                <c16:uniqueId val="{00000007-D085-4CD9-B99C-39D0482829C8}"/>
              </c:ext>
            </c:extLst>
          </c:dPt>
          <c:dPt>
            <c:idx val="4"/>
            <c:bubble3D val="0"/>
            <c:spPr>
              <a:solidFill>
                <a:srgbClr val="FF7202"/>
              </a:solidFill>
            </c:spPr>
            <c:extLst>
              <c:ext xmlns:c16="http://schemas.microsoft.com/office/drawing/2014/chart" uri="{C3380CC4-5D6E-409C-BE32-E72D297353CC}">
                <c16:uniqueId val="{00000009-D085-4CD9-B99C-39D0482829C8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0.8</c:v>
                </c:pt>
                <c:pt idx="2">
                  <c:v>1.4</c:v>
                </c:pt>
                <c:pt idx="3">
                  <c:v>1.2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085-4CD9-B99C-39D0482829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EB1A03"/>
              </a:solidFill>
            </c:spPr>
            <c:extLst>
              <c:ext xmlns:c16="http://schemas.microsoft.com/office/drawing/2014/chart" uri="{C3380CC4-5D6E-409C-BE32-E72D297353CC}">
                <c16:uniqueId val="{00000001-A359-452E-84E3-06755BB93271}"/>
              </c:ext>
            </c:extLst>
          </c:dPt>
          <c:dPt>
            <c:idx val="1"/>
            <c:bubble3D val="0"/>
            <c:spPr>
              <a:solidFill>
                <a:srgbClr val="A3AA01"/>
              </a:solidFill>
            </c:spPr>
            <c:extLst>
              <c:ext xmlns:c16="http://schemas.microsoft.com/office/drawing/2014/chart" uri="{C3380CC4-5D6E-409C-BE32-E72D297353CC}">
                <c16:uniqueId val="{00000003-A359-452E-84E3-06755BB93271}"/>
              </c:ext>
            </c:extLst>
          </c:dPt>
          <c:dPt>
            <c:idx val="2"/>
            <c:bubble3D val="0"/>
            <c:spPr>
              <a:solidFill>
                <a:srgbClr val="BCC702"/>
              </a:solidFill>
            </c:spPr>
            <c:extLst>
              <c:ext xmlns:c16="http://schemas.microsoft.com/office/drawing/2014/chart" uri="{C3380CC4-5D6E-409C-BE32-E72D297353CC}">
                <c16:uniqueId val="{00000005-A359-452E-84E3-06755BB93271}"/>
              </c:ext>
            </c:extLst>
          </c:dPt>
          <c:dPt>
            <c:idx val="3"/>
            <c:bubble3D val="0"/>
            <c:spPr>
              <a:solidFill>
                <a:srgbClr val="FFAC01"/>
              </a:solidFill>
            </c:spPr>
            <c:extLst>
              <c:ext xmlns:c16="http://schemas.microsoft.com/office/drawing/2014/chart" uri="{C3380CC4-5D6E-409C-BE32-E72D297353CC}">
                <c16:uniqueId val="{00000007-A359-452E-84E3-06755BB93271}"/>
              </c:ext>
            </c:extLst>
          </c:dPt>
          <c:dPt>
            <c:idx val="4"/>
            <c:bubble3D val="0"/>
            <c:spPr>
              <a:solidFill>
                <a:srgbClr val="FF7202"/>
              </a:solidFill>
            </c:spPr>
            <c:extLst>
              <c:ext xmlns:c16="http://schemas.microsoft.com/office/drawing/2014/chart" uri="{C3380CC4-5D6E-409C-BE32-E72D297353CC}">
                <c16:uniqueId val="{00000009-A359-452E-84E3-06755BB93271}"/>
              </c:ext>
            </c:extLst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0.8</c:v>
                </c:pt>
                <c:pt idx="2">
                  <c:v>1.4</c:v>
                </c:pt>
                <c:pt idx="3">
                  <c:v>1.2</c:v>
                </c:pt>
                <c:pt idx="4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59-452E-84E3-06755BB93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C2-4925-BA5A-B5A3403519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C2-4925-BA5A-B5A3403519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386529536"/>
        <c:axId val="386596864"/>
      </c:barChart>
      <c:catAx>
        <c:axId val="3865295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86596864"/>
        <c:crosses val="autoZero"/>
        <c:auto val="1"/>
        <c:lblAlgn val="ctr"/>
        <c:lblOffset val="100"/>
        <c:noMultiLvlLbl val="0"/>
      </c:catAx>
      <c:valAx>
        <c:axId val="386596864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865295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4-4E0E-8E5E-CD8B086411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E4-4E0E-8E5E-CD8B08641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386844544"/>
        <c:axId val="386846080"/>
      </c:barChart>
      <c:catAx>
        <c:axId val="3868445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86846080"/>
        <c:crosses val="autoZero"/>
        <c:auto val="1"/>
        <c:lblAlgn val="ctr"/>
        <c:lblOffset val="100"/>
        <c:noMultiLvlLbl val="0"/>
      </c:catAx>
      <c:valAx>
        <c:axId val="386846080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868445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E-483C-B1EF-31EE56ACB0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1E-483C-B1EF-31EE56ACB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387442176"/>
        <c:axId val="387485696"/>
      </c:barChart>
      <c:catAx>
        <c:axId val="3874421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87485696"/>
        <c:crosses val="autoZero"/>
        <c:auto val="1"/>
        <c:lblAlgn val="ctr"/>
        <c:lblOffset val="100"/>
        <c:noMultiLvlLbl val="0"/>
      </c:catAx>
      <c:valAx>
        <c:axId val="387485696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87442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2F-4DD1-864F-D404B4E69E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2F-4DD1-864F-D404B4E69E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388183168"/>
        <c:axId val="388184704"/>
      </c:barChart>
      <c:catAx>
        <c:axId val="3881831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88184704"/>
        <c:crosses val="autoZero"/>
        <c:auto val="1"/>
        <c:lblAlgn val="ctr"/>
        <c:lblOffset val="100"/>
        <c:noMultiLvlLbl val="0"/>
      </c:catAx>
      <c:valAx>
        <c:axId val="388184704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88183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59-470A-AEB3-95F9326A9E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59-470A-AEB3-95F9326A9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394780672"/>
        <c:axId val="395128832"/>
      </c:barChart>
      <c:catAx>
        <c:axId val="3947806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5128832"/>
        <c:crosses val="autoZero"/>
        <c:auto val="1"/>
        <c:lblAlgn val="ctr"/>
        <c:lblOffset val="100"/>
        <c:noMultiLvlLbl val="0"/>
      </c:catAx>
      <c:valAx>
        <c:axId val="395128832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94780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C-4802-B963-9BEFDE9B52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EC-4802-B963-9BEFDE9B5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464015744"/>
        <c:axId val="464017280"/>
      </c:barChart>
      <c:catAx>
        <c:axId val="4640157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64017280"/>
        <c:crosses val="autoZero"/>
        <c:auto val="1"/>
        <c:lblAlgn val="ctr"/>
        <c:lblOffset val="100"/>
        <c:noMultiLvlLbl val="0"/>
      </c:catAx>
      <c:valAx>
        <c:axId val="464017280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4640157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AA01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0.4</c:v>
                </c:pt>
                <c:pt idx="5">
                  <c:v>0.3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0.4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0.4</c:v>
                </c:pt>
                <c:pt idx="16">
                  <c:v>0.5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C6-42D1-BF21-C4AA0F2B3A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CC702"/>
            </a:solidFill>
          </c:spPr>
          <c:invertIfNegative val="0"/>
          <c:cat>
            <c:strRef>
              <c:f>Sheet1!$A$2:$A$19</c:f>
              <c:strCache>
                <c:ptCount val="18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 13</c:v>
                </c:pt>
                <c:pt idx="13">
                  <c:v>类别 14</c:v>
                </c:pt>
                <c:pt idx="14">
                  <c:v>类别 15</c:v>
                </c:pt>
                <c:pt idx="15">
                  <c:v>类别 16</c:v>
                </c:pt>
                <c:pt idx="16">
                  <c:v>类别 17</c:v>
                </c:pt>
                <c:pt idx="17">
                  <c:v>类别 18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1.6</c:v>
                </c:pt>
                <c:pt idx="1">
                  <c:v>1.7</c:v>
                </c:pt>
                <c:pt idx="2">
                  <c:v>1.9</c:v>
                </c:pt>
                <c:pt idx="3">
                  <c:v>2.1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2.6</c:v>
                </c:pt>
                <c:pt idx="8">
                  <c:v>2.8</c:v>
                </c:pt>
                <c:pt idx="9">
                  <c:v>3.2</c:v>
                </c:pt>
                <c:pt idx="10">
                  <c:v>3.6</c:v>
                </c:pt>
                <c:pt idx="11">
                  <c:v>3.8</c:v>
                </c:pt>
                <c:pt idx="12">
                  <c:v>4.3</c:v>
                </c:pt>
                <c:pt idx="13">
                  <c:v>5.2</c:v>
                </c:pt>
                <c:pt idx="14">
                  <c:v>5.9</c:v>
                </c:pt>
                <c:pt idx="15">
                  <c:v>6</c:v>
                </c:pt>
                <c:pt idx="16">
                  <c:v>6.3</c:v>
                </c:pt>
                <c:pt idx="1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C6-42D1-BF21-C4AA0F2B3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525566336"/>
        <c:axId val="525568640"/>
      </c:barChart>
      <c:catAx>
        <c:axId val="5255663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25568640"/>
        <c:crosses val="autoZero"/>
        <c:auto val="1"/>
        <c:lblAlgn val="ctr"/>
        <c:lblOffset val="100"/>
        <c:noMultiLvlLbl val="0"/>
      </c:catAx>
      <c:valAx>
        <c:axId val="525568640"/>
        <c:scaling>
          <c:orientation val="minMax"/>
        </c:scaling>
        <c:delete val="1"/>
        <c:axPos val="l"/>
        <c:majorGridlines>
          <c:spPr>
            <a:ln w="6350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5255663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4EB83-FDBB-4625-B2B9-A0F6A2EBDFD6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8D8E6-C8C7-4110-94EE-507477E36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99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99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5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5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08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282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5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8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5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5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189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219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927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807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5" y="1122623"/>
            <a:ext cx="9142809" cy="2388153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5" y="3602872"/>
            <a:ext cx="9142809" cy="1656145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880" indent="0" algn="ctr">
              <a:buNone/>
              <a:defRPr sz="1999"/>
            </a:lvl2pPr>
            <a:lvl3pPr marL="913760" indent="0" algn="ctr">
              <a:buNone/>
              <a:defRPr sz="1799"/>
            </a:lvl3pPr>
            <a:lvl4pPr marL="1370640" indent="0" algn="ctr">
              <a:buNone/>
              <a:defRPr sz="1599"/>
            </a:lvl4pPr>
            <a:lvl5pPr marL="1827520" indent="0" algn="ctr">
              <a:buNone/>
              <a:defRPr sz="1599"/>
            </a:lvl5pPr>
            <a:lvl6pPr marL="2284400" indent="0" algn="ctr">
              <a:buNone/>
              <a:defRPr sz="1599"/>
            </a:lvl6pPr>
            <a:lvl7pPr marL="2741280" indent="0" algn="ctr">
              <a:buNone/>
              <a:defRPr sz="1599"/>
            </a:lvl7pPr>
            <a:lvl8pPr marL="3198160" indent="0" algn="ctr">
              <a:buNone/>
              <a:defRPr sz="1599"/>
            </a:lvl8pPr>
            <a:lvl9pPr marL="3655040" indent="0" algn="ctr">
              <a:buNone/>
              <a:defRPr sz="1599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E577-407E-4EE4-9515-4A7F5857F8A3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C4E-BE01-42C6-A008-13650FE3F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4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510" y="260709"/>
            <a:ext cx="4837688" cy="527638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479992" y="260710"/>
            <a:ext cx="479991" cy="48016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13495" y="456797"/>
            <a:ext cx="386968" cy="38710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196461" y="811567"/>
            <a:ext cx="1113862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3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3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4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2021-2-5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4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14238"/>
            <a:ext cx="12190413" cy="68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34" y="0"/>
            <a:ext cx="12204435" cy="6876197"/>
          </a:xfrm>
          <a:prstGeom prst="rect">
            <a:avLst/>
          </a:prstGeom>
          <a:blipFill dpi="0" rotWithShape="1">
            <a:blip r:embed="rId20">
              <a:alphaModFix amt="29000"/>
              <a:duotone>
                <a:prstClr val="black"/>
                <a:srgbClr val="E4E4E4">
                  <a:tint val="45000"/>
                  <a:satMod val="400000"/>
                </a:srgbClr>
              </a:duotone>
            </a:blip>
            <a:srcRect/>
            <a:tile tx="0" ty="0" sx="100000" sy="100000" flip="none" algn="tl"/>
          </a:blipFill>
        </p:spPr>
      </p:pic>
      <p:pic>
        <p:nvPicPr>
          <p:cNvPr id="9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8"/>
          <a:stretch/>
        </p:blipFill>
        <p:spPr bwMode="auto">
          <a:xfrm>
            <a:off x="0" y="0"/>
            <a:ext cx="1219358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4" r:id="rId13"/>
    <p:sldLayoutId id="2147483696" r:id="rId14"/>
    <p:sldLayoutId id="2147483697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74" y="6306786"/>
            <a:ext cx="12264499" cy="107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TextBox 7"/>
          <p:cNvSpPr>
            <a:spLocks noChangeArrowheads="1"/>
          </p:cNvSpPr>
          <p:nvPr/>
        </p:nvSpPr>
        <p:spPr bwMode="auto">
          <a:xfrm>
            <a:off x="9839622" y="88132"/>
            <a:ext cx="25202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800" b="1" dirty="0">
                <a:solidFill>
                  <a:srgbClr val="006CB8"/>
                </a:solidFill>
                <a:latin typeface="+mn-ea"/>
              </a:rPr>
              <a:t>数据可视化</a:t>
            </a:r>
          </a:p>
        </p:txBody>
      </p:sp>
      <p:sp>
        <p:nvSpPr>
          <p:cNvPr id="104" name="TextBox 7"/>
          <p:cNvSpPr>
            <a:spLocks noChangeArrowheads="1"/>
          </p:cNvSpPr>
          <p:nvPr/>
        </p:nvSpPr>
        <p:spPr bwMode="auto">
          <a:xfrm>
            <a:off x="4395890" y="5421075"/>
            <a:ext cx="41071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000" b="1" dirty="0">
                <a:solidFill>
                  <a:srgbClr val="006CB8"/>
                </a:solidFill>
                <a:latin typeface="+mj-ea"/>
                <a:ea typeface="+mj-ea"/>
                <a:sym typeface="微软雅黑" pitchFamily="34" charset="-122"/>
              </a:rPr>
              <a:t>               </a:t>
            </a:r>
            <a:endParaRPr lang="zh-CN" altLang="en-US" sz="4000" b="1" dirty="0">
              <a:solidFill>
                <a:srgbClr val="006CB8"/>
              </a:solidFill>
              <a:latin typeface="+mj-ea"/>
              <a:ea typeface="+mj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2515525" y="4682358"/>
            <a:ext cx="7252089" cy="672230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790919" y="4764559"/>
            <a:ext cx="2708429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数据可视化课程组</a:t>
            </a:r>
          </a:p>
        </p:txBody>
      </p:sp>
      <p:grpSp>
        <p:nvGrpSpPr>
          <p:cNvPr id="108" name="组合 107"/>
          <p:cNvGrpSpPr/>
          <p:nvPr/>
        </p:nvGrpSpPr>
        <p:grpSpPr>
          <a:xfrm>
            <a:off x="2301643" y="4644338"/>
            <a:ext cx="959980" cy="766336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9" name="圆角矩形 108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itchFamily="34" charset="-122"/>
              </a:endParaRPr>
            </a:p>
          </p:txBody>
        </p:sp>
      </p:grpSp>
      <p:pic>
        <p:nvPicPr>
          <p:cNvPr id="111" name="Picture 2" descr="C:\Users\Administrator\Desktop\手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2142795" y="4778391"/>
            <a:ext cx="3945966" cy="3835979"/>
          </a:xfrm>
          <a:prstGeom prst="rect">
            <a:avLst/>
          </a:prstGeom>
          <a:noFill/>
        </p:spPr>
      </p:pic>
      <p:sp>
        <p:nvSpPr>
          <p:cNvPr id="112" name="TextBox 111"/>
          <p:cNvSpPr txBox="1"/>
          <p:nvPr/>
        </p:nvSpPr>
        <p:spPr>
          <a:xfrm>
            <a:off x="5275822" y="6148192"/>
            <a:ext cx="2038372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        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53" name="Picture 1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41" y="1053530"/>
            <a:ext cx="1913187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4" y="1056380"/>
            <a:ext cx="2053223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2400" y="1056079"/>
            <a:ext cx="1904560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6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51" y="1056079"/>
            <a:ext cx="2050384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6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522" y="1056079"/>
            <a:ext cx="2117503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7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86" y="1053530"/>
            <a:ext cx="2205096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680279" y="3210093"/>
            <a:ext cx="6841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6CB8"/>
                </a:solidFill>
                <a:latin typeface="+mn-ea"/>
              </a:rPr>
              <a:t>第二章 图像数据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5" y="215367"/>
            <a:ext cx="1989981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5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58351 4.9382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/>
      <p:bldP spid="107" grpId="0"/>
      <p:bldP spid="1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989633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第六步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改进横轴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重新定义数据结构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0418" y="2565698"/>
            <a:ext cx="52205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var</a:t>
            </a:r>
            <a:r>
              <a:rPr lang="en-US" altLang="zh-CN" sz="1600" dirty="0"/>
              <a:t> wins = [[[0,13],[1,11],[2,15],[3,15],[4,18],[5,21],[6,28]]];</a:t>
            </a:r>
          </a:p>
          <a:p>
            <a:r>
              <a:rPr lang="en-US" altLang="zh-CN" sz="1600" dirty="0" err="1"/>
              <a:t>var</a:t>
            </a:r>
            <a:r>
              <a:rPr lang="en-US" altLang="zh-CN" sz="1600" dirty="0"/>
              <a:t> years = [</a:t>
            </a:r>
          </a:p>
          <a:p>
            <a:pPr lvl="1"/>
            <a:r>
              <a:rPr lang="en-US" altLang="zh-CN" sz="1600" dirty="0"/>
              <a:t>[0, "2006"],</a:t>
            </a:r>
          </a:p>
          <a:p>
            <a:pPr lvl="1"/>
            <a:r>
              <a:rPr lang="en-US" altLang="zh-CN" sz="1600" dirty="0"/>
              <a:t>[1, "2007"],</a:t>
            </a:r>
          </a:p>
          <a:p>
            <a:pPr lvl="1"/>
            <a:r>
              <a:rPr lang="en-US" altLang="zh-CN" sz="1600" dirty="0"/>
              <a:t>[2, "2008"],</a:t>
            </a:r>
          </a:p>
          <a:p>
            <a:pPr lvl="1"/>
            <a:r>
              <a:rPr lang="en-US" altLang="zh-CN" sz="1600" dirty="0"/>
              <a:t>[3, "2009"],</a:t>
            </a:r>
          </a:p>
          <a:p>
            <a:pPr lvl="1"/>
            <a:r>
              <a:rPr lang="en-US" altLang="zh-CN" sz="1600" dirty="0"/>
              <a:t>[4, "2010"],</a:t>
            </a:r>
          </a:p>
          <a:p>
            <a:pPr lvl="1"/>
            <a:r>
              <a:rPr lang="en-US" altLang="zh-CN" sz="1600" dirty="0"/>
              <a:t>[5, "2011"],</a:t>
            </a:r>
          </a:p>
          <a:p>
            <a:pPr lvl="1"/>
            <a:r>
              <a:rPr lang="en-US" altLang="zh-CN" sz="1600" dirty="0"/>
              <a:t>[6, "2012"],</a:t>
            </a:r>
          </a:p>
          <a:p>
            <a:r>
              <a:rPr lang="en-US" altLang="zh-CN" sz="1600" dirty="0"/>
              <a:t>];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879674" y="5013970"/>
            <a:ext cx="4464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bars:{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show:true</a:t>
            </a:r>
            <a:r>
              <a:rPr lang="en-US" altLang="zh-CN" sz="1600" dirty="0"/>
              <a:t>,			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>
                <a:solidFill>
                  <a:srgbClr val="FF0000"/>
                </a:solidFill>
              </a:rPr>
              <a:t>barWidth:0.5  //</a:t>
            </a:r>
            <a:r>
              <a:rPr lang="zh-CN" altLang="en-US" sz="1600" dirty="0">
                <a:solidFill>
                  <a:srgbClr val="FF0000"/>
                </a:solidFill>
              </a:rPr>
              <a:t>柱体宽度占用默认的一半</a:t>
            </a:r>
          </a:p>
          <a:p>
            <a:r>
              <a:rPr lang="en-US" altLang="zh-CN" sz="1600" dirty="0"/>
              <a:t>},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883940" y="6034539"/>
            <a:ext cx="1440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</a:rPr>
              <a:t>xaxis</a:t>
            </a:r>
            <a:r>
              <a:rPr lang="en-US" altLang="zh-CN" sz="16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</a:t>
            </a:r>
            <a:r>
              <a:rPr lang="en-US" altLang="zh-CN" sz="1600" dirty="0" err="1">
                <a:solidFill>
                  <a:srgbClr val="FF0000"/>
                </a:solidFill>
              </a:rPr>
              <a:t>ticks:years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}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4" t="5948" r="41829" b="40125"/>
          <a:stretch/>
        </p:blipFill>
        <p:spPr bwMode="auto">
          <a:xfrm>
            <a:off x="6815286" y="2300412"/>
            <a:ext cx="390157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318729451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3652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10630" y="1701602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第七步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调整样式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2349674"/>
            <a:ext cx="51845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Flotr.draw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document.getElementById</a:t>
            </a:r>
            <a:r>
              <a:rPr lang="en-US" altLang="zh-CN" sz="1600" dirty="0"/>
              <a:t>('chart'),wins,</a:t>
            </a:r>
          </a:p>
          <a:p>
            <a:r>
              <a:rPr lang="en-US" altLang="zh-CN" sz="1600" dirty="0"/>
              <a:t>     {</a:t>
            </a:r>
          </a:p>
          <a:p>
            <a:r>
              <a:rPr lang="en-US" altLang="zh-CN" sz="1600" dirty="0"/>
              <a:t>              // </a:t>
            </a:r>
            <a:r>
              <a:rPr lang="zh-CN" altLang="en-US" sz="1600" dirty="0"/>
              <a:t>第七步</a:t>
            </a:r>
            <a:r>
              <a:rPr lang="en-US" altLang="zh-CN" sz="1600" dirty="0"/>
              <a:t>:</a:t>
            </a:r>
            <a:r>
              <a:rPr lang="zh-CN" altLang="en-US" sz="1600" dirty="0"/>
              <a:t>调整样式</a:t>
            </a:r>
          </a:p>
          <a:p>
            <a:r>
              <a:rPr lang="en-US" altLang="zh-CN" sz="1600" dirty="0"/>
              <a:t>              title:"</a:t>
            </a:r>
            <a:r>
              <a:rPr lang="zh-CN" altLang="en-US" sz="1600" dirty="0"/>
              <a:t>曼彻斯特城队胜场</a:t>
            </a:r>
            <a:r>
              <a:rPr lang="en-US" altLang="zh-CN" sz="1600" dirty="0"/>
              <a:t>",</a:t>
            </a:r>
          </a:p>
          <a:p>
            <a:r>
              <a:rPr lang="en-US" altLang="zh-CN" sz="1600" dirty="0"/>
              <a:t>              colors:["#89AFD2"],</a:t>
            </a:r>
          </a:p>
          <a:p>
            <a:r>
              <a:rPr lang="en-US" altLang="zh-CN" sz="1600" dirty="0"/>
              <a:t>              bars:{</a:t>
            </a:r>
          </a:p>
          <a:p>
            <a:r>
              <a:rPr lang="en-US" altLang="zh-CN" sz="1600" dirty="0"/>
              <a:t>                    </a:t>
            </a:r>
            <a:r>
              <a:rPr lang="en-US" altLang="zh-CN" sz="1600" dirty="0" err="1"/>
              <a:t>show:true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               barWidth:0.5  ,//</a:t>
            </a:r>
            <a:r>
              <a:rPr lang="zh-CN" altLang="en-US" sz="1600" dirty="0"/>
              <a:t>柱体宽度占用默认的一半</a:t>
            </a:r>
          </a:p>
          <a:p>
            <a:r>
              <a:rPr lang="en-US" altLang="zh-CN" sz="1600" dirty="0"/>
              <a:t>                    shadowSize:0,</a:t>
            </a:r>
          </a:p>
          <a:p>
            <a:r>
              <a:rPr lang="en-US" altLang="zh-CN" sz="1600" dirty="0"/>
              <a:t>                    fillOpacity:1,</a:t>
            </a:r>
          </a:p>
          <a:p>
            <a:r>
              <a:rPr lang="en-US" altLang="zh-CN" sz="1600" dirty="0"/>
              <a:t>                    lineWidth:0</a:t>
            </a:r>
          </a:p>
          <a:p>
            <a:r>
              <a:rPr lang="en-US" altLang="zh-CN" sz="1600" dirty="0"/>
              <a:t>              },</a:t>
            </a:r>
          </a:p>
          <a:p>
            <a:r>
              <a:rPr lang="en-US" altLang="zh-CN" sz="1600" dirty="0"/>
              <a:t>              grid:{</a:t>
            </a:r>
          </a:p>
          <a:p>
            <a:r>
              <a:rPr lang="en-US" altLang="zh-CN" sz="1600" dirty="0"/>
              <a:t>                   </a:t>
            </a:r>
            <a:r>
              <a:rPr lang="en-US" altLang="zh-CN" sz="1600" dirty="0" err="1"/>
              <a:t>horizontalLines:false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             </a:t>
            </a:r>
            <a:r>
              <a:rPr lang="en-US" altLang="zh-CN" sz="1600" dirty="0" err="1"/>
              <a:t>verticalLines:false</a:t>
            </a:r>
            <a:endParaRPr lang="en-US" altLang="zh-CN" sz="1600" dirty="0"/>
          </a:p>
          <a:p>
            <a:r>
              <a:rPr lang="en-US" altLang="zh-CN" sz="1600" dirty="0"/>
              <a:t>              }</a:t>
            </a:r>
          </a:p>
          <a:p>
            <a:r>
              <a:rPr lang="en-US" altLang="zh-CN" sz="1600" dirty="0"/>
              <a:t>    }</a:t>
            </a:r>
          </a:p>
          <a:p>
            <a:r>
              <a:rPr lang="en-US" altLang="zh-CN" sz="1600" dirty="0"/>
              <a:t>);</a:t>
            </a:r>
            <a:endParaRPr lang="zh-CN" alt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6" t="6623" r="41970" b="40532"/>
          <a:stretch/>
        </p:blipFill>
        <p:spPr bwMode="auto">
          <a:xfrm>
            <a:off x="6815286" y="2349674"/>
            <a:ext cx="408556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457450961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3652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845618"/>
            <a:ext cx="1072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下图是我国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2006~2015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数据，请使用柱状图把这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年的数据展示出来。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7" t="37552" r="20237" b="17605"/>
          <a:stretch/>
        </p:blipFill>
        <p:spPr bwMode="auto">
          <a:xfrm>
            <a:off x="3790950" y="2925738"/>
            <a:ext cx="459275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982479840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0809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611244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  <a:endParaRPr lang="en-US" altLang="zh-CN" sz="3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折线图绘制连续数据</a:t>
            </a: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</p:spPr>
      </p:pic>
    </p:spTree>
    <p:extLst>
      <p:ext uri="{BB962C8B-B14F-4D97-AF65-F5344CB8AC3E}">
        <p14:creationId xmlns:p14="http://schemas.microsoft.com/office/powerpoint/2010/main" val="2759237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折线图基础</a:t>
            </a:r>
          </a:p>
        </p:txBody>
      </p:sp>
      <p:sp>
        <p:nvSpPr>
          <p:cNvPr id="4" name="矩形 3"/>
          <p:cNvSpPr/>
          <p:nvPr/>
        </p:nvSpPr>
        <p:spPr>
          <a:xfrm>
            <a:off x="982638" y="1989634"/>
            <a:ext cx="1072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折线图在表现大量的数据的时候比柱状图更有效。折线图尤其擅长展现数据整体趋势，避免让用户过于关注个别的数据点而忽略了整体。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982191889"/>
              </p:ext>
            </p:extLst>
          </p:nvPr>
        </p:nvGraphicFramePr>
        <p:xfrm>
          <a:off x="3641860" y="3297489"/>
          <a:ext cx="4320482" cy="2880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圆角矩形 6"/>
          <p:cNvSpPr/>
          <p:nvPr/>
        </p:nvSpPr>
        <p:spPr>
          <a:xfrm>
            <a:off x="4104400" y="4799768"/>
            <a:ext cx="302546" cy="112512"/>
          </a:xfrm>
          <a:prstGeom prst="roundRect">
            <a:avLst>
              <a:gd name="adj" fmla="val 23016"/>
            </a:avLst>
          </a:prstGeom>
          <a:solidFill>
            <a:srgbClr val="DD7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4361941" y="4064535"/>
            <a:ext cx="585064" cy="215444"/>
            <a:chOff x="1376646" y="1988646"/>
            <a:chExt cx="585064" cy="215444"/>
          </a:xfrm>
        </p:grpSpPr>
        <p:sp>
          <p:nvSpPr>
            <p:cNvPr id="9" name="圆角矩形 8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solidFill>
              <a:srgbClr val="EDB4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4.3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069050" y="4744581"/>
            <a:ext cx="585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</a:rPr>
              <a:t>2.4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74554" y="4042323"/>
            <a:ext cx="585064" cy="215444"/>
            <a:chOff x="1376646" y="1988646"/>
            <a:chExt cx="585064" cy="215444"/>
          </a:xfrm>
          <a:solidFill>
            <a:srgbClr val="DD7882"/>
          </a:solidFill>
        </p:grpSpPr>
        <p:sp>
          <p:nvSpPr>
            <p:cNvPr id="13" name="圆角矩形 12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4.4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17036" y="4607518"/>
            <a:ext cx="585064" cy="215444"/>
            <a:chOff x="1376646" y="1988646"/>
            <a:chExt cx="585064" cy="215444"/>
          </a:xfrm>
        </p:grpSpPr>
        <p:sp>
          <p:nvSpPr>
            <p:cNvPr id="16" name="圆角矩形 15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solidFill>
              <a:srgbClr val="EDB4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2.5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98378" y="4342185"/>
            <a:ext cx="585064" cy="215444"/>
            <a:chOff x="1376646" y="1988646"/>
            <a:chExt cx="585064" cy="215444"/>
          </a:xfrm>
        </p:grpSpPr>
        <p:sp>
          <p:nvSpPr>
            <p:cNvPr id="19" name="圆角矩形 18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solidFill>
              <a:srgbClr val="EDB4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3.5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207146" y="5157934"/>
            <a:ext cx="585064" cy="215444"/>
            <a:chOff x="1376646" y="1988646"/>
            <a:chExt cx="585064" cy="215444"/>
          </a:xfrm>
          <a:solidFill>
            <a:srgbClr val="DD7882"/>
          </a:solidFill>
        </p:grpSpPr>
        <p:sp>
          <p:nvSpPr>
            <p:cNvPr id="22" name="圆角矩形 21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1.8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264764" y="4259795"/>
            <a:ext cx="585064" cy="215444"/>
            <a:chOff x="1376646" y="1988646"/>
            <a:chExt cx="585064" cy="215444"/>
          </a:xfrm>
        </p:grpSpPr>
        <p:sp>
          <p:nvSpPr>
            <p:cNvPr id="25" name="圆角矩形 24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solidFill>
              <a:srgbClr val="EDB4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4.5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264764" y="4807388"/>
            <a:ext cx="585064" cy="215444"/>
            <a:chOff x="1376646" y="1988646"/>
            <a:chExt cx="585064" cy="215444"/>
          </a:xfrm>
          <a:solidFill>
            <a:srgbClr val="DD7882"/>
          </a:solidFill>
        </p:grpSpPr>
        <p:sp>
          <p:nvSpPr>
            <p:cNvPr id="28" name="圆角矩形 27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2.8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13314" y="5057321"/>
            <a:ext cx="585064" cy="215444"/>
            <a:chOff x="1376646" y="1988646"/>
            <a:chExt cx="585064" cy="215444"/>
          </a:xfrm>
          <a:solidFill>
            <a:srgbClr val="5DABA8"/>
          </a:solidFill>
        </p:grpSpPr>
        <p:sp>
          <p:nvSpPr>
            <p:cNvPr id="31" name="圆角矩形 30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2.1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53549" y="4726634"/>
            <a:ext cx="585064" cy="215444"/>
            <a:chOff x="1376646" y="1988646"/>
            <a:chExt cx="585064" cy="215444"/>
          </a:xfrm>
          <a:solidFill>
            <a:srgbClr val="5DABA8"/>
          </a:solidFill>
        </p:grpSpPr>
        <p:sp>
          <p:nvSpPr>
            <p:cNvPr id="34" name="圆角矩形 33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3.1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264764" y="3761993"/>
            <a:ext cx="585064" cy="215444"/>
            <a:chOff x="1376646" y="1988646"/>
            <a:chExt cx="585064" cy="215444"/>
          </a:xfrm>
          <a:solidFill>
            <a:srgbClr val="5DABA8"/>
          </a:solidFill>
        </p:grpSpPr>
        <p:sp>
          <p:nvSpPr>
            <p:cNvPr id="37" name="圆角矩形 36"/>
            <p:cNvSpPr/>
            <p:nvPr/>
          </p:nvSpPr>
          <p:spPr>
            <a:xfrm>
              <a:off x="1421651" y="2041976"/>
              <a:ext cx="302546" cy="112512"/>
            </a:xfrm>
            <a:prstGeom prst="roundRect">
              <a:avLst>
                <a:gd name="adj" fmla="val 230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76646" y="1988646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5.2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91706" y="5108787"/>
            <a:ext cx="585064" cy="215444"/>
            <a:chOff x="1406411" y="3032898"/>
            <a:chExt cx="585064" cy="215444"/>
          </a:xfrm>
        </p:grpSpPr>
        <p:sp>
          <p:nvSpPr>
            <p:cNvPr id="40" name="圆角矩形 39"/>
            <p:cNvSpPr/>
            <p:nvPr/>
          </p:nvSpPr>
          <p:spPr>
            <a:xfrm>
              <a:off x="1443603" y="3084364"/>
              <a:ext cx="302546" cy="112512"/>
            </a:xfrm>
            <a:prstGeom prst="roundRect">
              <a:avLst>
                <a:gd name="adj" fmla="val 23016"/>
              </a:avLst>
            </a:prstGeom>
            <a:solidFill>
              <a:srgbClr val="5DAB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6411" y="3032898"/>
              <a:ext cx="585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</a:rPr>
                <a:t>2.1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43" name="矩形 42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4" name="图表 43"/>
            <p:cNvGraphicFramePr/>
            <p:nvPr>
              <p:extLst>
                <p:ext uri="{D42A27DB-BD31-4B8C-83A1-F6EECF244321}">
                  <p14:modId xmlns:p14="http://schemas.microsoft.com/office/powerpoint/2010/main" val="2297198696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785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案例：用折线图揭示二氧化碳浓度有全球温度变化趋势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3783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第一步：定义数据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3108" y="2936076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//1959~2011</a:t>
            </a:r>
            <a:r>
              <a:rPr lang="zh-CN" altLang="en-US" sz="1600" dirty="0"/>
              <a:t>年二氧化碳浓度数据</a:t>
            </a:r>
            <a:endParaRPr lang="da-DK" altLang="zh-CN" sz="1600" dirty="0"/>
          </a:p>
          <a:p>
            <a:r>
              <a:rPr lang="da-DK" altLang="zh-CN" sz="1600" dirty="0"/>
              <a:t>var co2 = [</a:t>
            </a:r>
          </a:p>
          <a:p>
            <a:r>
              <a:rPr lang="da-DK" altLang="zh-CN" sz="1600" dirty="0"/>
              <a:t>    [ 1959, 315.97 ],</a:t>
            </a:r>
          </a:p>
          <a:p>
            <a:r>
              <a:rPr lang="da-DK" altLang="zh-CN" sz="1600" dirty="0"/>
              <a:t>    [ 1960, 316.91 ],</a:t>
            </a:r>
          </a:p>
          <a:p>
            <a:r>
              <a:rPr lang="da-DK" altLang="zh-CN" sz="1600" dirty="0"/>
              <a:t>    [ 1961, 317.64 ],</a:t>
            </a:r>
          </a:p>
          <a:p>
            <a:r>
              <a:rPr lang="da-DK" altLang="zh-CN" sz="1600" dirty="0"/>
              <a:t>    [ 1962, 318.45 ],</a:t>
            </a:r>
          </a:p>
          <a:p>
            <a:r>
              <a:rPr lang="da-DK" altLang="zh-CN" sz="1600" dirty="0"/>
              <a:t>    [ 1963, 318.99 ],</a:t>
            </a:r>
          </a:p>
          <a:p>
            <a:r>
              <a:rPr lang="en-US" altLang="zh-CN" sz="1600" dirty="0"/>
              <a:t>    //</a:t>
            </a:r>
            <a:r>
              <a:rPr lang="zh-CN" altLang="en-US" sz="1600" dirty="0"/>
              <a:t>省略数据</a:t>
            </a:r>
            <a:endParaRPr lang="en-US" altLang="zh-CN" sz="1600" dirty="0"/>
          </a:p>
          <a:p>
            <a:r>
              <a:rPr lang="en-US" altLang="zh-CN" sz="1600" dirty="0"/>
              <a:t>]</a:t>
            </a:r>
          </a:p>
        </p:txBody>
      </p:sp>
      <p:sp>
        <p:nvSpPr>
          <p:cNvPr id="42" name="矩形 41"/>
          <p:cNvSpPr/>
          <p:nvPr/>
        </p:nvSpPr>
        <p:spPr>
          <a:xfrm>
            <a:off x="5411130" y="2938347"/>
            <a:ext cx="66967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//1959~2011</a:t>
            </a:r>
            <a:r>
              <a:rPr lang="zh-CN" altLang="en-US" sz="1600" dirty="0"/>
              <a:t>年全球平均气温与</a:t>
            </a:r>
            <a:r>
              <a:rPr lang="en-US" altLang="zh-CN" sz="1600" dirty="0"/>
              <a:t>20</a:t>
            </a:r>
            <a:r>
              <a:rPr lang="zh-CN" altLang="en-US" sz="1600" dirty="0"/>
              <a:t>世纪平均气温的差异</a:t>
            </a:r>
          </a:p>
          <a:p>
            <a:r>
              <a:rPr lang="da-DK" altLang="zh-CN" sz="1600" dirty="0"/>
              <a:t>var temp = [</a:t>
            </a:r>
          </a:p>
          <a:p>
            <a:r>
              <a:rPr lang="da-DK" altLang="zh-CN" sz="1600" dirty="0"/>
              <a:t>[ 1959,  0.0776 ],</a:t>
            </a:r>
          </a:p>
          <a:p>
            <a:r>
              <a:rPr lang="da-DK" altLang="zh-CN" sz="1600" dirty="0"/>
              <a:t>[ 1960,  0.0280 ],</a:t>
            </a:r>
          </a:p>
          <a:p>
            <a:r>
              <a:rPr lang="da-DK" altLang="zh-CN" sz="1600" dirty="0"/>
              <a:t>[ 1961,  0.1028 ],</a:t>
            </a:r>
          </a:p>
          <a:p>
            <a:r>
              <a:rPr lang="da-DK" altLang="zh-CN" sz="1600" dirty="0"/>
              <a:t>[ 1962,  0.1289 ],</a:t>
            </a:r>
          </a:p>
          <a:p>
            <a:r>
              <a:rPr lang="da-DK" altLang="zh-CN" sz="1600" dirty="0"/>
              <a:t>[ 1963,  0.1469 ],</a:t>
            </a:r>
          </a:p>
          <a:p>
            <a:r>
              <a:rPr lang="en-US" altLang="zh-CN" sz="1600" dirty="0"/>
              <a:t> //</a:t>
            </a:r>
            <a:r>
              <a:rPr lang="zh-CN" altLang="en-US" sz="1600" dirty="0"/>
              <a:t>省略数据</a:t>
            </a:r>
            <a:endParaRPr lang="en-US" altLang="zh-CN" sz="1600" dirty="0"/>
          </a:p>
          <a:p>
            <a:r>
              <a:rPr lang="en-US" altLang="zh-CN" sz="1600" dirty="0"/>
              <a:t>]</a:t>
            </a:r>
            <a:endParaRPr lang="da-DK" altLang="zh-CN" sz="16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45" name="矩形 44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6" name="图表 45"/>
            <p:cNvGraphicFramePr/>
            <p:nvPr>
              <p:extLst>
                <p:ext uri="{D42A27DB-BD31-4B8C-83A1-F6EECF244321}">
                  <p14:modId xmlns:p14="http://schemas.microsoft.com/office/powerpoint/2010/main" val="37405953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8363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案例：用折线图揭示二氧化碳浓度有全球温度变化趋势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574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第二步：绘制二氧化碳的图像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7292" y="2997746"/>
            <a:ext cx="361796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window.onload</a:t>
            </a:r>
            <a:r>
              <a:rPr lang="en-US" altLang="zh-CN" sz="1600" dirty="0"/>
              <a:t>=function(){</a:t>
            </a:r>
          </a:p>
          <a:p>
            <a:r>
              <a:rPr lang="en-US" altLang="zh-CN" sz="1600" dirty="0"/>
              <a:t>     </a:t>
            </a:r>
            <a:r>
              <a:rPr lang="en-US" altLang="zh-CN" sz="1600" dirty="0" err="1"/>
              <a:t>Flotr.draw</a:t>
            </a:r>
            <a:r>
              <a:rPr lang="en-US" altLang="zh-CN" sz="1600" dirty="0"/>
              <a:t>(</a:t>
            </a:r>
          </a:p>
          <a:p>
            <a:r>
              <a:rPr lang="en-US" altLang="zh-CN" sz="1600" dirty="0"/>
              <a:t>          </a:t>
            </a:r>
            <a:r>
              <a:rPr lang="en-US" altLang="zh-CN" sz="1600" dirty="0" err="1"/>
              <a:t>document.getElementById</a:t>
            </a:r>
            <a:r>
              <a:rPr lang="en-US" altLang="zh-CN" sz="1600" dirty="0"/>
              <a:t>('chart'),</a:t>
            </a:r>
          </a:p>
          <a:p>
            <a:r>
              <a:rPr lang="en-US" altLang="zh-CN" sz="1600" dirty="0"/>
              <a:t>          [{</a:t>
            </a:r>
          </a:p>
          <a:p>
            <a:r>
              <a:rPr lang="en-US" altLang="zh-CN" sz="1600" dirty="0"/>
              <a:t>               data:co2,</a:t>
            </a:r>
          </a:p>
          <a:p>
            <a:r>
              <a:rPr lang="en-US" altLang="zh-CN" sz="1600" dirty="0"/>
              <a:t>               lines:{</a:t>
            </a:r>
          </a:p>
          <a:p>
            <a:r>
              <a:rPr lang="en-US" altLang="zh-CN" sz="1600" dirty="0"/>
              <a:t>                      </a:t>
            </a:r>
            <a:r>
              <a:rPr lang="en-US" altLang="zh-CN" sz="1600" dirty="0" err="1"/>
              <a:t>show:true</a:t>
            </a:r>
            <a:endParaRPr lang="en-US" altLang="zh-CN" sz="1600" dirty="0"/>
          </a:p>
          <a:p>
            <a:r>
              <a:rPr lang="en-US" altLang="zh-CN" sz="1600" dirty="0"/>
              <a:t>                }</a:t>
            </a:r>
          </a:p>
          <a:p>
            <a:r>
              <a:rPr lang="en-US" altLang="zh-CN" sz="1600" dirty="0"/>
              <a:t>          }]</a:t>
            </a:r>
          </a:p>
          <a:p>
            <a:r>
              <a:rPr lang="en-US" altLang="zh-CN" sz="1600" dirty="0"/>
              <a:t>     );</a:t>
            </a:r>
          </a:p>
          <a:p>
            <a:r>
              <a:rPr lang="en-US" altLang="zh-CN" sz="1600" dirty="0"/>
              <a:t>};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9" t="22885" r="32551" b="41023"/>
          <a:stretch/>
        </p:blipFill>
        <p:spPr bwMode="auto">
          <a:xfrm>
            <a:off x="5807173" y="2709714"/>
            <a:ext cx="4943311" cy="330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9" name="矩形 8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37405953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6509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案例：用折线图揭示二氧化碳浓度有全球温度变化趋势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574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添加温度数据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0321" y="2349674"/>
            <a:ext cx="361796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window.onload</a:t>
            </a:r>
            <a:r>
              <a:rPr lang="en-US" altLang="zh-CN" sz="1600" dirty="0"/>
              <a:t>=function(){</a:t>
            </a:r>
          </a:p>
          <a:p>
            <a:r>
              <a:rPr lang="en-US" altLang="zh-CN" sz="1600" dirty="0"/>
              <a:t>     </a:t>
            </a:r>
            <a:r>
              <a:rPr lang="en-US" altLang="zh-CN" sz="1600" dirty="0" err="1"/>
              <a:t>Flotr.draw</a:t>
            </a:r>
            <a:r>
              <a:rPr lang="en-US" altLang="zh-CN" sz="1600" dirty="0"/>
              <a:t>(</a:t>
            </a:r>
          </a:p>
          <a:p>
            <a:r>
              <a:rPr lang="en-US" altLang="zh-CN" sz="1600" dirty="0"/>
              <a:t>          </a:t>
            </a:r>
            <a:r>
              <a:rPr lang="en-US" altLang="zh-CN" sz="1600" dirty="0" err="1"/>
              <a:t>document.getElementById</a:t>
            </a:r>
            <a:r>
              <a:rPr lang="en-US" altLang="zh-CN" sz="1600" dirty="0"/>
              <a:t>('chart'),</a:t>
            </a:r>
          </a:p>
          <a:p>
            <a:r>
              <a:rPr lang="en-US" altLang="zh-CN" sz="1600" dirty="0"/>
              <a:t>          [{</a:t>
            </a:r>
          </a:p>
          <a:p>
            <a:r>
              <a:rPr lang="en-US" altLang="zh-CN" sz="1600" dirty="0"/>
              <a:t>               data:co2,</a:t>
            </a:r>
          </a:p>
          <a:p>
            <a:r>
              <a:rPr lang="en-US" altLang="zh-CN" sz="1600" dirty="0"/>
              <a:t>               lines:{</a:t>
            </a:r>
          </a:p>
          <a:p>
            <a:r>
              <a:rPr lang="en-US" altLang="zh-CN" sz="1600" dirty="0"/>
              <a:t>                      </a:t>
            </a:r>
            <a:r>
              <a:rPr lang="en-US" altLang="zh-CN" sz="1600" dirty="0" err="1"/>
              <a:t>show:true</a:t>
            </a:r>
            <a:endParaRPr lang="en-US" altLang="zh-CN" sz="1600" dirty="0"/>
          </a:p>
          <a:p>
            <a:r>
              <a:rPr lang="en-US" altLang="zh-CN" sz="1600" dirty="0"/>
              <a:t>                }</a:t>
            </a:r>
          </a:p>
          <a:p>
            <a:r>
              <a:rPr lang="en-US" altLang="zh-CN" sz="1600" dirty="0"/>
              <a:t>          </a:t>
            </a:r>
            <a:r>
              <a:rPr lang="en-US" altLang="zh-CN" sz="1600" dirty="0">
                <a:solidFill>
                  <a:srgbClr val="FF0000"/>
                </a:solidFill>
              </a:rPr>
              <a:t>},{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</a:t>
            </a:r>
            <a:r>
              <a:rPr lang="en-US" altLang="zh-CN" sz="1600" dirty="0" err="1">
                <a:solidFill>
                  <a:srgbClr val="FF0000"/>
                </a:solidFill>
              </a:rPr>
              <a:t>data:temp</a:t>
            </a:r>
            <a:r>
              <a:rPr lang="en-US" altLang="zh-CN" sz="16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lines:{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    </a:t>
            </a:r>
            <a:r>
              <a:rPr lang="en-US" altLang="zh-CN" sz="1600" dirty="0" err="1">
                <a:solidFill>
                  <a:srgbClr val="FF0000"/>
                </a:solidFill>
              </a:rPr>
              <a:t>show:true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},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yaxis:2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}</a:t>
            </a:r>
            <a:r>
              <a:rPr lang="en-US" altLang="zh-CN" sz="1600" dirty="0"/>
              <a:t>]</a:t>
            </a:r>
          </a:p>
          <a:p>
            <a:r>
              <a:rPr lang="en-US" altLang="zh-CN" sz="1600" dirty="0"/>
              <a:t>     );</a:t>
            </a:r>
          </a:p>
          <a:p>
            <a:r>
              <a:rPr lang="en-US" altLang="zh-CN" sz="1600" dirty="0"/>
              <a:t>};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0" t="23409" r="32817" b="41153"/>
          <a:stretch/>
        </p:blipFill>
        <p:spPr bwMode="auto">
          <a:xfrm>
            <a:off x="5951190" y="2565698"/>
            <a:ext cx="486046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9" name="矩形 8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37405953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4926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案例：用折线图揭示二氧化碳浓度有全球温度变化趋势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574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改进图表的可读性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3316" y="2997745"/>
            <a:ext cx="33777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     grid:{</a:t>
            </a:r>
          </a:p>
          <a:p>
            <a:r>
              <a:rPr lang="en-US" altLang="zh-CN" sz="1600" dirty="0"/>
              <a:t>              </a:t>
            </a:r>
            <a:r>
              <a:rPr lang="en-US" altLang="zh-CN" sz="1600" dirty="0" err="1"/>
              <a:t>horizontalLines:false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         </a:t>
            </a:r>
            <a:r>
              <a:rPr lang="en-US" altLang="zh-CN" sz="1600" dirty="0" err="1"/>
              <a:t>verticalLines:false</a:t>
            </a:r>
            <a:endParaRPr lang="en-US" altLang="zh-CN" sz="1600" dirty="0"/>
          </a:p>
          <a:p>
            <a:r>
              <a:rPr lang="en-US" altLang="zh-CN" sz="1600" dirty="0"/>
              <a:t>       },</a:t>
            </a:r>
          </a:p>
          <a:p>
            <a:r>
              <a:rPr lang="en-US" altLang="zh-CN" sz="1600" dirty="0"/>
              <a:t>       </a:t>
            </a:r>
            <a:r>
              <a:rPr lang="en-US" altLang="zh-CN" sz="1600" dirty="0" err="1"/>
              <a:t>yaxis</a:t>
            </a:r>
            <a:r>
              <a:rPr lang="en-US" altLang="zh-CN" sz="1600" dirty="0"/>
              <a:t>:{min:300,max:400},</a:t>
            </a:r>
          </a:p>
          <a:p>
            <a:r>
              <a:rPr lang="en-US" altLang="zh-CN" sz="1600" dirty="0"/>
              <a:t>       y2axis:{min:-0.15,max:0.69}</a:t>
            </a:r>
          </a:p>
          <a:p>
            <a:r>
              <a:rPr lang="en-US" altLang="zh-CN" sz="1600" dirty="0"/>
              <a:t>}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0" t="5885" r="42319" b="58427"/>
          <a:stretch/>
        </p:blipFill>
        <p:spPr bwMode="auto">
          <a:xfrm>
            <a:off x="5879182" y="2709714"/>
            <a:ext cx="4827588" cy="326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9" name="矩形 8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37405953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49266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案例：用折线图揭示二氧化碳浓度有全球温度变化趋势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574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第五步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让用户理解右侧的温度标记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2678" y="2481863"/>
            <a:ext cx="35807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var</a:t>
            </a:r>
            <a:r>
              <a:rPr lang="en-US" altLang="zh-CN" sz="1600" dirty="0"/>
              <a:t> zero = []</a:t>
            </a:r>
          </a:p>
          <a:p>
            <a:r>
              <a:rPr lang="en-US" altLang="zh-CN" sz="1600" dirty="0"/>
              <a:t>for (</a:t>
            </a:r>
            <a:r>
              <a:rPr lang="en-US" altLang="zh-CN" sz="1600" dirty="0" err="1"/>
              <a:t>var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yr</a:t>
            </a:r>
            <a:r>
              <a:rPr lang="en-US" altLang="zh-CN" sz="1600" dirty="0"/>
              <a:t>=1959; </a:t>
            </a:r>
            <a:r>
              <a:rPr lang="en-US" altLang="zh-CN" sz="1600" dirty="0" err="1"/>
              <a:t>yr</a:t>
            </a:r>
            <a:r>
              <a:rPr lang="en-US" altLang="zh-CN" sz="1600" dirty="0"/>
              <a:t>&lt;2012; </a:t>
            </a:r>
            <a:r>
              <a:rPr lang="en-US" altLang="zh-CN" sz="1600" dirty="0" err="1"/>
              <a:t>yr</a:t>
            </a:r>
            <a:r>
              <a:rPr lang="en-US" altLang="zh-CN" sz="1600" dirty="0"/>
              <a:t>++) {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zero.push</a:t>
            </a:r>
            <a:r>
              <a:rPr lang="en-US" altLang="zh-CN" sz="1600" dirty="0"/>
              <a:t>([</a:t>
            </a:r>
            <a:r>
              <a:rPr lang="en-US" altLang="zh-CN" sz="1600" dirty="0" err="1"/>
              <a:t>yr</a:t>
            </a:r>
            <a:r>
              <a:rPr lang="en-US" altLang="zh-CN" sz="1600" dirty="0"/>
              <a:t>, 0]); </a:t>
            </a:r>
          </a:p>
          <a:p>
            <a:r>
              <a:rPr lang="en-US" altLang="zh-CN" sz="1600" dirty="0"/>
              <a:t>};</a:t>
            </a:r>
          </a:p>
        </p:txBody>
      </p:sp>
      <p:sp>
        <p:nvSpPr>
          <p:cNvPr id="6" name="矩形 5"/>
          <p:cNvSpPr/>
          <p:nvPr/>
        </p:nvSpPr>
        <p:spPr>
          <a:xfrm>
            <a:off x="1342678" y="3789834"/>
            <a:ext cx="22322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data:zero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 lines:{</a:t>
            </a:r>
          </a:p>
          <a:p>
            <a:r>
              <a:rPr lang="en-US" altLang="zh-CN" sz="1600" dirty="0"/>
              <a:t>          </a:t>
            </a:r>
            <a:r>
              <a:rPr lang="en-US" altLang="zh-CN" sz="1600" dirty="0" err="1"/>
              <a:t>show:true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     lineWidth:1</a:t>
            </a:r>
          </a:p>
          <a:p>
            <a:r>
              <a:rPr lang="en-US" altLang="zh-CN" sz="1600" dirty="0"/>
              <a:t>       },</a:t>
            </a:r>
          </a:p>
          <a:p>
            <a:r>
              <a:rPr lang="en-US" altLang="zh-CN" sz="1600" dirty="0"/>
              <a:t>       yaxis:2,</a:t>
            </a:r>
          </a:p>
          <a:p>
            <a:r>
              <a:rPr lang="en-US" altLang="zh-CN" sz="1600" dirty="0"/>
              <a:t>       shadowSize:0,</a:t>
            </a:r>
          </a:p>
          <a:p>
            <a:r>
              <a:rPr lang="en-US" altLang="zh-CN" sz="1600" dirty="0"/>
              <a:t>       color:"#CD0000“</a:t>
            </a:r>
          </a:p>
          <a:p>
            <a:r>
              <a:rPr lang="en-US" altLang="zh-CN" sz="1600" dirty="0"/>
              <a:t>}</a:t>
            </a:r>
            <a:endParaRPr lang="zh-CN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6" t="6123" r="42301" b="58101"/>
          <a:stretch/>
        </p:blipFill>
        <p:spPr bwMode="auto">
          <a:xfrm>
            <a:off x="5879182" y="2925738"/>
            <a:ext cx="4849874" cy="3271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10" name="矩形 9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37405953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4926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/>
          <p:nvPr/>
        </p:nvSpPr>
        <p:spPr bwMode="auto">
          <a:xfrm rot="16200000">
            <a:off x="-233251" y="698525"/>
            <a:ext cx="856242" cy="389739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059" tIns="38024" rIns="38024" bIns="760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2571">
              <a:defRPr/>
            </a:pPr>
            <a:endParaRPr lang="en-US" sz="1499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3"/>
          <p:cNvSpPr/>
          <p:nvPr/>
        </p:nvSpPr>
        <p:spPr bwMode="auto">
          <a:xfrm>
            <a:off x="454912" y="465683"/>
            <a:ext cx="1511184" cy="855833"/>
          </a:xfrm>
          <a:prstGeom prst="roundRect">
            <a:avLst>
              <a:gd name="adj" fmla="val 6940"/>
            </a:avLst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059" tIns="38024" rIns="38024" bIns="7605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2571"/>
            <a:endParaRPr lang="en-US" sz="1499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54912" y="664173"/>
            <a:ext cx="1511184" cy="46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98" b="1" dirty="0">
                <a:solidFill>
                  <a:schemeClr val="bg1"/>
                </a:solidFill>
                <a:ea typeface="微软雅黑"/>
              </a:rPr>
              <a:t>教学目标</a:t>
            </a:r>
          </a:p>
        </p:txBody>
      </p:sp>
      <p:sp>
        <p:nvSpPr>
          <p:cNvPr id="88" name="矩形 87"/>
          <p:cNvSpPr/>
          <p:nvPr/>
        </p:nvSpPr>
        <p:spPr>
          <a:xfrm>
            <a:off x="3547888" y="3026"/>
            <a:ext cx="305801" cy="6853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8"/>
          </a:p>
        </p:txBody>
      </p:sp>
      <p:sp>
        <p:nvSpPr>
          <p:cNvPr id="89" name="椭圆 88"/>
          <p:cNvSpPr/>
          <p:nvPr/>
        </p:nvSpPr>
        <p:spPr>
          <a:xfrm>
            <a:off x="3502918" y="729796"/>
            <a:ext cx="395742" cy="3957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398"/>
          </a:p>
        </p:txBody>
      </p:sp>
      <p:sp>
        <p:nvSpPr>
          <p:cNvPr id="90" name="椭圆 89"/>
          <p:cNvSpPr/>
          <p:nvPr/>
        </p:nvSpPr>
        <p:spPr>
          <a:xfrm>
            <a:off x="3486521" y="1693163"/>
            <a:ext cx="395742" cy="3957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398"/>
          </a:p>
        </p:txBody>
      </p:sp>
      <p:sp>
        <p:nvSpPr>
          <p:cNvPr id="91" name="椭圆 90"/>
          <p:cNvSpPr/>
          <p:nvPr/>
        </p:nvSpPr>
        <p:spPr>
          <a:xfrm>
            <a:off x="3486520" y="2712078"/>
            <a:ext cx="395742" cy="3957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398"/>
          </a:p>
        </p:txBody>
      </p:sp>
      <p:sp>
        <p:nvSpPr>
          <p:cNvPr id="92" name="椭圆 91"/>
          <p:cNvSpPr/>
          <p:nvPr/>
        </p:nvSpPr>
        <p:spPr>
          <a:xfrm>
            <a:off x="3501124" y="3664894"/>
            <a:ext cx="395742" cy="3957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398"/>
          </a:p>
        </p:txBody>
      </p:sp>
      <p:sp>
        <p:nvSpPr>
          <p:cNvPr id="94" name="TextBox 8"/>
          <p:cNvSpPr txBox="1"/>
          <p:nvPr/>
        </p:nvSpPr>
        <p:spPr>
          <a:xfrm>
            <a:off x="4134096" y="729796"/>
            <a:ext cx="2374718" cy="5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基础柱状图</a:t>
            </a:r>
          </a:p>
        </p:txBody>
      </p:sp>
      <p:sp>
        <p:nvSpPr>
          <p:cNvPr id="95" name="TextBox 8"/>
          <p:cNvSpPr txBox="1"/>
          <p:nvPr/>
        </p:nvSpPr>
        <p:spPr>
          <a:xfrm>
            <a:off x="4117699" y="1629594"/>
            <a:ext cx="397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2.</a:t>
            </a:r>
            <a:r>
              <a:rPr lang="zh-CN" altLang="en-US" dirty="0">
                <a:latin typeface="+mn-ea"/>
                <a:ea typeface="+mn-ea"/>
              </a:rPr>
              <a:t>折线图绘制连续数据</a:t>
            </a:r>
          </a:p>
        </p:txBody>
      </p:sp>
      <p:sp>
        <p:nvSpPr>
          <p:cNvPr id="96" name="TextBox 8"/>
          <p:cNvSpPr txBox="1"/>
          <p:nvPr/>
        </p:nvSpPr>
        <p:spPr>
          <a:xfrm>
            <a:off x="4117698" y="2648509"/>
            <a:ext cx="419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饼图强调部分数据</a:t>
            </a:r>
          </a:p>
        </p:txBody>
      </p:sp>
      <p:sp>
        <p:nvSpPr>
          <p:cNvPr id="97" name="TextBox 8"/>
          <p:cNvSpPr txBox="1"/>
          <p:nvPr/>
        </p:nvSpPr>
        <p:spPr>
          <a:xfrm>
            <a:off x="4101302" y="3601325"/>
            <a:ext cx="433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4.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离散图绘制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x/y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值</a:t>
            </a:r>
          </a:p>
        </p:txBody>
      </p:sp>
      <p:sp>
        <p:nvSpPr>
          <p:cNvPr id="99" name="TextBox 15"/>
          <p:cNvSpPr txBox="1"/>
          <p:nvPr/>
        </p:nvSpPr>
        <p:spPr>
          <a:xfrm>
            <a:off x="11085660" y="6257751"/>
            <a:ext cx="846156" cy="33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99" dirty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599">
                <a:solidFill>
                  <a:schemeClr val="bg1">
                    <a:lumMod val="75000"/>
                  </a:schemeClr>
                </a:solidFill>
              </a:rPr>
              <a:pPr/>
              <a:t>2</a:t>
            </a:fld>
            <a:r>
              <a:rPr lang="zh-CN" altLang="en-US" sz="1599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599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599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599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503115" y="4645491"/>
            <a:ext cx="395742" cy="3957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398"/>
          </a:p>
        </p:txBody>
      </p:sp>
      <p:sp>
        <p:nvSpPr>
          <p:cNvPr id="16" name="椭圆 15"/>
          <p:cNvSpPr/>
          <p:nvPr/>
        </p:nvSpPr>
        <p:spPr>
          <a:xfrm>
            <a:off x="3493069" y="5591957"/>
            <a:ext cx="395742" cy="3957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398"/>
          </a:p>
        </p:txBody>
      </p:sp>
      <p:sp>
        <p:nvSpPr>
          <p:cNvPr id="17" name="TextBox 8"/>
          <p:cNvSpPr txBox="1"/>
          <p:nvPr/>
        </p:nvSpPr>
        <p:spPr>
          <a:xfrm>
            <a:off x="4134293" y="4581922"/>
            <a:ext cx="419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5.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气泡图扩展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X/Y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4117897" y="5534738"/>
            <a:ext cx="4337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6.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雷达图显示多维数据</a:t>
            </a:r>
          </a:p>
        </p:txBody>
      </p:sp>
    </p:spTree>
    <p:extLst>
      <p:ext uri="{BB962C8B-B14F-4D97-AF65-F5344CB8AC3E}">
        <p14:creationId xmlns:p14="http://schemas.microsoft.com/office/powerpoint/2010/main" val="33072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案例：用折线图揭示二氧化碳浓度有全球温度变化趋势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574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第六步：给图表添加标注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638" y="2781607"/>
            <a:ext cx="3600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{</a:t>
            </a:r>
          </a:p>
          <a:p>
            <a:r>
              <a:rPr lang="en-US" altLang="zh-CN" sz="1600" dirty="0"/>
              <a:t>     </a:t>
            </a:r>
            <a:r>
              <a:rPr lang="en-US" altLang="zh-CN" sz="1600" dirty="0" err="1"/>
              <a:t>data:zero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</a:t>
            </a:r>
            <a:r>
              <a:rPr lang="en-US" altLang="zh-CN" sz="1600" dirty="0">
                <a:solidFill>
                  <a:srgbClr val="FF0000"/>
                </a:solidFill>
              </a:rPr>
              <a:t>label:"20</a:t>
            </a:r>
            <a:r>
              <a:rPr lang="zh-CN" altLang="en-US" sz="1600" dirty="0">
                <a:solidFill>
                  <a:srgbClr val="FF0000"/>
                </a:solidFill>
              </a:rPr>
              <a:t>世纪全球温度基准线</a:t>
            </a:r>
            <a:r>
              <a:rPr lang="en-US" altLang="zh-CN" sz="1600" dirty="0">
                <a:solidFill>
                  <a:srgbClr val="FF0000"/>
                </a:solidFill>
              </a:rPr>
              <a:t>",</a:t>
            </a:r>
          </a:p>
          <a:p>
            <a:r>
              <a:rPr lang="en-US" altLang="zh-CN" sz="1600" dirty="0"/>
              <a:t>     lines:{</a:t>
            </a:r>
          </a:p>
          <a:p>
            <a:r>
              <a:rPr lang="en-US" altLang="zh-CN" sz="1600" dirty="0"/>
              <a:t>           </a:t>
            </a:r>
            <a:r>
              <a:rPr lang="en-US" altLang="zh-CN" sz="1600" dirty="0" err="1"/>
              <a:t>show:true</a:t>
            </a:r>
            <a:r>
              <a:rPr lang="en-US" altLang="zh-CN" sz="1600" dirty="0"/>
              <a:t>,</a:t>
            </a:r>
          </a:p>
          <a:p>
            <a:r>
              <a:rPr lang="en-US" altLang="zh-CN" sz="1600" dirty="0"/>
              <a:t>           lineWidth:1</a:t>
            </a:r>
          </a:p>
          <a:p>
            <a:r>
              <a:rPr lang="en-US" altLang="zh-CN" sz="1600" dirty="0"/>
              <a:t>     },</a:t>
            </a:r>
          </a:p>
          <a:p>
            <a:r>
              <a:rPr lang="en-US" altLang="zh-CN" sz="1600" dirty="0"/>
              <a:t>     shadowSize:0,</a:t>
            </a:r>
          </a:p>
          <a:p>
            <a:r>
              <a:rPr lang="en-US" altLang="zh-CN" sz="1600" dirty="0"/>
              <a:t>     color:"#CD0000"</a:t>
            </a:r>
          </a:p>
          <a:p>
            <a:r>
              <a:rPr lang="en-US" altLang="zh-CN" sz="1600" dirty="0"/>
              <a:t>}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2" t="6711" r="42172" b="58133"/>
          <a:stretch/>
        </p:blipFill>
        <p:spPr bwMode="auto">
          <a:xfrm>
            <a:off x="5735166" y="2451674"/>
            <a:ext cx="4853434" cy="32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10" name="矩形 9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37405953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52922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折线图绘制连续数据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sp>
        <p:nvSpPr>
          <p:cNvPr id="5" name="矩形 4"/>
          <p:cNvSpPr/>
          <p:nvPr/>
        </p:nvSpPr>
        <p:spPr>
          <a:xfrm>
            <a:off x="986062" y="2061642"/>
            <a:ext cx="1072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请搜索近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个月“中国平安”、“贵州茅台”和“上证指数”数据，利用折线图观察它们之间的联系。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0775726" y="75495"/>
            <a:ext cx="1152128" cy="690003"/>
            <a:chOff x="3007019" y="3721557"/>
            <a:chExt cx="3153621" cy="1280656"/>
          </a:xfrm>
        </p:grpSpPr>
        <p:sp>
          <p:nvSpPr>
            <p:cNvPr id="12" name="矩形 11"/>
            <p:cNvSpPr/>
            <p:nvPr/>
          </p:nvSpPr>
          <p:spPr>
            <a:xfrm>
              <a:off x="3007019" y="3721557"/>
              <a:ext cx="3140156" cy="1280655"/>
            </a:xfrm>
            <a:prstGeom prst="rect">
              <a:avLst/>
            </a:prstGeom>
            <a:solidFill>
              <a:srgbClr val="DECDB1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3" name="图表 12"/>
            <p:cNvGraphicFramePr/>
            <p:nvPr>
              <p:extLst>
                <p:ext uri="{D42A27DB-BD31-4B8C-83A1-F6EECF244321}">
                  <p14:modId xmlns:p14="http://schemas.microsoft.com/office/powerpoint/2010/main" val="744501438"/>
                </p:ext>
              </p:extLst>
            </p:nvPr>
          </p:nvGraphicFramePr>
          <p:xfrm>
            <a:off x="3088289" y="3780921"/>
            <a:ext cx="3072351" cy="1221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6667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611244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第三部分</a:t>
            </a:r>
            <a:endParaRPr lang="en-US" altLang="zh-CN" sz="3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饼图强调部分数据</a:t>
            </a: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</p:spPr>
      </p:pic>
    </p:spTree>
    <p:extLst>
      <p:ext uri="{BB962C8B-B14F-4D97-AF65-F5344CB8AC3E}">
        <p14:creationId xmlns:p14="http://schemas.microsoft.com/office/powerpoint/2010/main" val="70519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饼图强调部分数据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饼图基础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2638" y="1989634"/>
            <a:ext cx="1072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如果用到数字之间的比较，则首选柱状图。但是当需要展示单个值和总体进行比较式，饼图是非常有效的。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34394" y="3720217"/>
            <a:ext cx="3152003" cy="2111211"/>
            <a:chOff x="7753658" y="1065684"/>
            <a:chExt cx="1471897" cy="974392"/>
          </a:xfrm>
        </p:grpSpPr>
        <p:graphicFrame>
          <p:nvGraphicFramePr>
            <p:cNvPr id="6" name="图表 5"/>
            <p:cNvGraphicFramePr/>
            <p:nvPr>
              <p:extLst>
                <p:ext uri="{D42A27DB-BD31-4B8C-83A1-F6EECF244321}">
                  <p14:modId xmlns:p14="http://schemas.microsoft.com/office/powerpoint/2010/main" val="3736316153"/>
                </p:ext>
              </p:extLst>
            </p:nvPr>
          </p:nvGraphicFramePr>
          <p:xfrm>
            <a:off x="7753658" y="1205738"/>
            <a:ext cx="1251506" cy="8343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8658124" y="1141638"/>
              <a:ext cx="5674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79645C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60%</a:t>
              </a:r>
              <a:endParaRPr lang="zh-CN" altLang="en-US" sz="900" dirty="0">
                <a:solidFill>
                  <a:srgbClr val="79645C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8721449" y="1257054"/>
              <a:ext cx="0" cy="290126"/>
            </a:xfrm>
            <a:prstGeom prst="line">
              <a:avLst/>
            </a:prstGeom>
            <a:ln>
              <a:solidFill>
                <a:srgbClr val="79645C">
                  <a:alpha val="39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223093" y="1065684"/>
              <a:ext cx="5674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79645C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20%</a:t>
              </a:r>
              <a:endParaRPr lang="zh-CN" altLang="en-US" sz="900" dirty="0">
                <a:solidFill>
                  <a:srgbClr val="79645C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286466" y="1142141"/>
              <a:ext cx="0" cy="290126"/>
            </a:xfrm>
            <a:prstGeom prst="line">
              <a:avLst/>
            </a:prstGeom>
            <a:ln>
              <a:solidFill>
                <a:srgbClr val="79645C">
                  <a:alpha val="39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057866" y="1181100"/>
              <a:ext cx="0" cy="251167"/>
            </a:xfrm>
            <a:prstGeom prst="line">
              <a:avLst/>
            </a:prstGeom>
            <a:ln>
              <a:solidFill>
                <a:srgbClr val="79645C">
                  <a:alpha val="39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8145676" y="1206941"/>
              <a:ext cx="0" cy="331057"/>
            </a:xfrm>
            <a:prstGeom prst="line">
              <a:avLst/>
            </a:prstGeom>
            <a:ln>
              <a:solidFill>
                <a:srgbClr val="79645C">
                  <a:alpha val="39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012146" y="1306683"/>
              <a:ext cx="0" cy="369424"/>
            </a:xfrm>
            <a:prstGeom prst="line">
              <a:avLst/>
            </a:prstGeom>
            <a:ln>
              <a:solidFill>
                <a:srgbClr val="79645C">
                  <a:alpha val="39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073497" y="1144889"/>
              <a:ext cx="212969" cy="10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79645C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8%</a:t>
              </a:r>
              <a:endParaRPr lang="zh-CN" altLang="en-US" sz="900" dirty="0">
                <a:solidFill>
                  <a:srgbClr val="79645C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83926" y="1098806"/>
              <a:ext cx="217676" cy="10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79645C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6%</a:t>
              </a:r>
              <a:endParaRPr lang="zh-CN" altLang="en-US" sz="900" dirty="0">
                <a:solidFill>
                  <a:srgbClr val="79645C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23273" y="1233936"/>
              <a:ext cx="177746" cy="10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79645C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6%</a:t>
              </a:r>
              <a:endParaRPr lang="zh-CN" altLang="en-US" sz="900" dirty="0">
                <a:solidFill>
                  <a:srgbClr val="79645C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</p:grp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4246984749"/>
              </p:ext>
            </p:extLst>
          </p:nvPr>
        </p:nvGraphicFramePr>
        <p:xfrm>
          <a:off x="11063758" y="117426"/>
          <a:ext cx="864096" cy="59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5765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饼图强调部分数据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案例：用饼图强调贫困人口数据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3783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第一步：定义数据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17903" y="321377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	</a:t>
            </a:r>
            <a:r>
              <a:rPr lang="en-US" altLang="zh-CN" sz="1600" dirty="0" err="1"/>
              <a:t>var</a:t>
            </a:r>
            <a:r>
              <a:rPr lang="en-US" altLang="zh-CN" sz="1600" dirty="0"/>
              <a:t> data=[[[0,22.4]],[[1,77.6]]];</a:t>
            </a:r>
            <a:endParaRPr lang="da-DK" altLang="zh-CN" sz="1600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877071848"/>
              </p:ext>
            </p:extLst>
          </p:nvPr>
        </p:nvGraphicFramePr>
        <p:xfrm>
          <a:off x="11063758" y="117426"/>
          <a:ext cx="864096" cy="59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939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饼图强调部分数据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案例：用饼图强调贫困人口数据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3783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绘制图表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98662" y="2180197"/>
            <a:ext cx="36724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window.onload</a:t>
            </a:r>
            <a:r>
              <a:rPr lang="en-US" altLang="zh-CN" sz="1400" dirty="0"/>
              <a:t>=function(){</a:t>
            </a:r>
          </a:p>
          <a:p>
            <a:r>
              <a:rPr lang="en-US" altLang="zh-CN" sz="1400" dirty="0"/>
              <a:t>   </a:t>
            </a:r>
            <a:r>
              <a:rPr lang="en-US" altLang="zh-CN" sz="1400" dirty="0" err="1"/>
              <a:t>Flotr.draw</a:t>
            </a:r>
            <a:r>
              <a:rPr lang="en-US" altLang="zh-CN" sz="1400" dirty="0"/>
              <a:t>(</a:t>
            </a:r>
          </a:p>
          <a:p>
            <a:r>
              <a:rPr lang="en-US" altLang="zh-CN" sz="1400" dirty="0"/>
              <a:t>       </a:t>
            </a:r>
            <a:r>
              <a:rPr lang="en-US" altLang="zh-CN" sz="1400" dirty="0" err="1"/>
              <a:t>document.getElementById</a:t>
            </a:r>
            <a:r>
              <a:rPr lang="en-US" altLang="zh-CN" sz="1400" dirty="0"/>
              <a:t>('chart'),</a:t>
            </a:r>
          </a:p>
          <a:p>
            <a:r>
              <a:rPr lang="en-US" altLang="zh-CN" sz="1400" dirty="0"/>
              <a:t>       data,</a:t>
            </a:r>
          </a:p>
          <a:p>
            <a:r>
              <a:rPr lang="en-US" altLang="zh-CN" sz="1400" dirty="0"/>
              <a:t>       {</a:t>
            </a:r>
          </a:p>
          <a:p>
            <a:r>
              <a:rPr lang="en-US" altLang="zh-CN" sz="1400" dirty="0"/>
              <a:t>          pie:{</a:t>
            </a:r>
          </a:p>
          <a:p>
            <a:r>
              <a:rPr lang="en-US" altLang="zh-CN" sz="1400" dirty="0"/>
              <a:t>             </a:t>
            </a:r>
            <a:r>
              <a:rPr lang="en-US" altLang="zh-CN" sz="1400" dirty="0" err="1"/>
              <a:t>show:true</a:t>
            </a:r>
            <a:endParaRPr lang="en-US" altLang="zh-CN" sz="1400" dirty="0"/>
          </a:p>
          <a:p>
            <a:r>
              <a:rPr lang="en-US" altLang="zh-CN" sz="1400" dirty="0"/>
              <a:t>          },</a:t>
            </a:r>
          </a:p>
          <a:p>
            <a:r>
              <a:rPr lang="en-US" altLang="zh-CN" sz="1400" dirty="0"/>
              <a:t>          </a:t>
            </a:r>
            <a:r>
              <a:rPr lang="en-US" altLang="zh-CN" sz="1400" dirty="0" err="1"/>
              <a:t>yaxis</a:t>
            </a:r>
            <a:r>
              <a:rPr lang="en-US" altLang="zh-CN" sz="1400" dirty="0"/>
              <a:t>:{</a:t>
            </a:r>
          </a:p>
          <a:p>
            <a:r>
              <a:rPr lang="en-US" altLang="zh-CN" sz="1400" dirty="0"/>
              <a:t>             </a:t>
            </a:r>
            <a:r>
              <a:rPr lang="en-US" altLang="zh-CN" sz="1400" dirty="0" err="1"/>
              <a:t>showLabels:false</a:t>
            </a:r>
            <a:endParaRPr lang="en-US" altLang="zh-CN" sz="1400" dirty="0"/>
          </a:p>
          <a:p>
            <a:r>
              <a:rPr lang="en-US" altLang="zh-CN" sz="1400" dirty="0"/>
              <a:t>          },</a:t>
            </a:r>
          </a:p>
          <a:p>
            <a:r>
              <a:rPr lang="en-US" altLang="zh-CN" sz="1400" dirty="0"/>
              <a:t>          </a:t>
            </a:r>
            <a:r>
              <a:rPr lang="en-US" altLang="zh-CN" sz="1400" dirty="0" err="1"/>
              <a:t>xaxis</a:t>
            </a:r>
            <a:r>
              <a:rPr lang="en-US" altLang="zh-CN" sz="1400" dirty="0"/>
              <a:t>:{</a:t>
            </a:r>
          </a:p>
          <a:p>
            <a:r>
              <a:rPr lang="en-US" altLang="zh-CN" sz="1400" dirty="0"/>
              <a:t>             </a:t>
            </a:r>
            <a:r>
              <a:rPr lang="en-US" altLang="zh-CN" sz="1400" dirty="0" err="1"/>
              <a:t>showLabels:false</a:t>
            </a:r>
            <a:endParaRPr lang="en-US" altLang="zh-CN" sz="1400" dirty="0"/>
          </a:p>
          <a:p>
            <a:r>
              <a:rPr lang="en-US" altLang="zh-CN" sz="1400" dirty="0"/>
              <a:t>          },</a:t>
            </a:r>
          </a:p>
          <a:p>
            <a:r>
              <a:rPr lang="en-US" altLang="zh-CN" sz="1400" dirty="0"/>
              <a:t>          grid:{</a:t>
            </a:r>
          </a:p>
          <a:p>
            <a:r>
              <a:rPr lang="en-US" altLang="zh-CN" sz="1400" dirty="0"/>
              <a:t>             </a:t>
            </a:r>
            <a:r>
              <a:rPr lang="en-US" altLang="zh-CN" sz="1400" dirty="0" err="1"/>
              <a:t>horizontalLines:false</a:t>
            </a:r>
            <a:r>
              <a:rPr lang="en-US" altLang="zh-CN" sz="1400" dirty="0"/>
              <a:t>,</a:t>
            </a:r>
          </a:p>
          <a:p>
            <a:r>
              <a:rPr lang="en-US" altLang="zh-CN" sz="1400" dirty="0"/>
              <a:t>             </a:t>
            </a:r>
            <a:r>
              <a:rPr lang="en-US" altLang="zh-CN" sz="1400" dirty="0" err="1"/>
              <a:t>verticalLines:false</a:t>
            </a:r>
            <a:endParaRPr lang="en-US" altLang="zh-CN" sz="1400" dirty="0"/>
          </a:p>
          <a:p>
            <a:r>
              <a:rPr lang="en-US" altLang="zh-CN" sz="1400" dirty="0"/>
              <a:t>          }</a:t>
            </a:r>
          </a:p>
          <a:p>
            <a:r>
              <a:rPr lang="en-US" altLang="zh-CN" sz="1400" dirty="0"/>
              <a:t>       }</a:t>
            </a:r>
          </a:p>
          <a:p>
            <a:r>
              <a:rPr lang="en-US" altLang="zh-CN" sz="1400" dirty="0"/>
              <a:t>   );</a:t>
            </a:r>
          </a:p>
          <a:p>
            <a:r>
              <a:rPr lang="en-US" altLang="zh-CN" sz="1400" dirty="0"/>
              <a:t>};</a:t>
            </a:r>
            <a:endParaRPr lang="da-DK" altLang="zh-CN" sz="1400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322617196"/>
              </p:ext>
            </p:extLst>
          </p:nvPr>
        </p:nvGraphicFramePr>
        <p:xfrm>
          <a:off x="11063758" y="117426"/>
          <a:ext cx="864096" cy="59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4" t="21399" r="33514" b="43009"/>
          <a:stretch/>
        </p:blipFill>
        <p:spPr bwMode="auto">
          <a:xfrm>
            <a:off x="6790828" y="2421682"/>
            <a:ext cx="3247615" cy="325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16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饼图强调部分数据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案例：用饼图强调贫困人口数据</a:t>
            </a:r>
          </a:p>
        </p:txBody>
      </p:sp>
      <p:sp>
        <p:nvSpPr>
          <p:cNvPr id="4" name="矩形 3"/>
          <p:cNvSpPr/>
          <p:nvPr/>
        </p:nvSpPr>
        <p:spPr>
          <a:xfrm>
            <a:off x="926314" y="1701602"/>
            <a:ext cx="3783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第三步：标注数值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64745" y="2997746"/>
            <a:ext cx="36724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var</a:t>
            </a:r>
            <a:r>
              <a:rPr lang="en-US" altLang="zh-CN" sz="1600" dirty="0"/>
              <a:t> data=[	</a:t>
            </a:r>
          </a:p>
          <a:p>
            <a:r>
              <a:rPr lang="en-US" altLang="zh-CN" sz="1600" dirty="0"/>
              <a:t> {data:[[0,22.4]],label:"</a:t>
            </a:r>
            <a:r>
              <a:rPr lang="zh-CN" altLang="en-US" sz="1600" dirty="0"/>
              <a:t>极端贫困人口</a:t>
            </a:r>
            <a:r>
              <a:rPr lang="en-US" altLang="zh-CN" sz="1600" dirty="0"/>
              <a:t>"},</a:t>
            </a:r>
          </a:p>
          <a:p>
            <a:r>
              <a:rPr lang="en-US" altLang="zh-CN" sz="1600" dirty="0"/>
              <a:t> {data:[[1,77.6]]}</a:t>
            </a:r>
          </a:p>
          <a:p>
            <a:r>
              <a:rPr lang="en-US" altLang="zh-CN" sz="1600" dirty="0"/>
              <a:t>];</a:t>
            </a:r>
            <a:endParaRPr lang="da-DK" altLang="zh-CN" sz="1600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322617196"/>
              </p:ext>
            </p:extLst>
          </p:nvPr>
        </p:nvGraphicFramePr>
        <p:xfrm>
          <a:off x="11063758" y="117426"/>
          <a:ext cx="864096" cy="59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/>
          <p:cNvSpPr/>
          <p:nvPr/>
        </p:nvSpPr>
        <p:spPr>
          <a:xfrm>
            <a:off x="1064955" y="4653930"/>
            <a:ext cx="2839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title:"</a:t>
            </a:r>
            <a:r>
              <a:rPr lang="zh-CN" altLang="en-US" sz="1600" dirty="0"/>
              <a:t>全球极端贫困人口比例</a:t>
            </a:r>
            <a:r>
              <a:rPr lang="en-US" altLang="zh-CN" sz="1600" dirty="0"/>
              <a:t>",</a:t>
            </a:r>
            <a:endParaRPr lang="zh-CN" altLang="en-US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2" t="21487" r="33474" b="42690"/>
          <a:stretch/>
        </p:blipFill>
        <p:spPr bwMode="auto">
          <a:xfrm>
            <a:off x="6815286" y="2349674"/>
            <a:ext cx="3269849" cy="32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1126653" y="422188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/>
              <a:t>添加饼图标题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1126653" y="265919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/>
              <a:t>修改数据结构</a:t>
            </a:r>
          </a:p>
        </p:txBody>
      </p:sp>
    </p:spTree>
    <p:extLst>
      <p:ext uri="{BB962C8B-B14F-4D97-AF65-F5344CB8AC3E}">
        <p14:creationId xmlns:p14="http://schemas.microsoft.com/office/powerpoint/2010/main" val="3928161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饼图强调部分数据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sp>
        <p:nvSpPr>
          <p:cNvPr id="5" name="矩形 4"/>
          <p:cNvSpPr/>
          <p:nvPr/>
        </p:nvSpPr>
        <p:spPr>
          <a:xfrm>
            <a:off x="986062" y="2061642"/>
            <a:ext cx="1072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请搜索中国贫困人口的数据，通过饼图展示出来。另外也可收集近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年的贫困人口数据，通过折线图看一看贫困人口的变化趋势是什么？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1E754C5-BCA0-4027-8683-9DB6DA4E3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33788"/>
              </p:ext>
            </p:extLst>
          </p:nvPr>
        </p:nvGraphicFramePr>
        <p:xfrm>
          <a:off x="11063758" y="117426"/>
          <a:ext cx="864096" cy="59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4680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611244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  <a:endParaRPr lang="en-US" altLang="zh-CN" sz="3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离散图绘制</a:t>
            </a:r>
            <a:r>
              <a:rPr lang="en-US" altLang="zh-CN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x/y</a:t>
            </a: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值</a:t>
            </a: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</p:spPr>
      </p:pic>
    </p:spTree>
    <p:extLst>
      <p:ext uri="{BB962C8B-B14F-4D97-AF65-F5344CB8AC3E}">
        <p14:creationId xmlns:p14="http://schemas.microsoft.com/office/powerpoint/2010/main" val="70519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离散图基础</a:t>
            </a:r>
          </a:p>
        </p:txBody>
      </p:sp>
      <p:pic>
        <p:nvPicPr>
          <p:cNvPr id="13314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07" y="3452064"/>
            <a:ext cx="4224958" cy="309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柱状图对于单一维度的数据展示是非常有效的，但是在表现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两个维度数据之间的关系时，离散型图表会更有效果。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65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3459116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  <a:endParaRPr lang="en-US" altLang="zh-CN" sz="3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基础柱状图</a:t>
            </a: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</p:spPr>
      </p:pic>
    </p:spTree>
    <p:extLst>
      <p:ext uri="{BB962C8B-B14F-4D97-AF65-F5344CB8AC3E}">
        <p14:creationId xmlns:p14="http://schemas.microsoft.com/office/powerpoint/2010/main" val="312754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41D35-3811-4484-8932-B41EDEF9B6A0}"/>
              </a:ext>
            </a:extLst>
          </p:cNvPr>
          <p:cNvSpPr txBox="1"/>
          <p:nvPr/>
        </p:nvSpPr>
        <p:spPr>
          <a:xfrm>
            <a:off x="3353637" y="3213770"/>
            <a:ext cx="60539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</a:t>
            </a:r>
            <a:r>
              <a:rPr lang="en-US" sz="1600" dirty="0" err="1"/>
              <a:t>health_data</a:t>
            </a:r>
            <a:r>
              <a:rPr lang="en-US" sz="1600" dirty="0"/>
              <a:t>=[</a:t>
            </a:r>
          </a:p>
          <a:p>
            <a:r>
              <a:rPr lang="en-US" sz="1600" dirty="0"/>
              <a:t>{  country: "Austria",         spending: 11.0,  life: 80.7  },</a:t>
            </a:r>
          </a:p>
          <a:p>
            <a:r>
              <a:rPr lang="en-US" sz="1600" dirty="0"/>
              <a:t>{  country: "Belgium",         spending: 10.5,  life: 80.3  },</a:t>
            </a:r>
          </a:p>
          <a:p>
            <a:r>
              <a:rPr lang="en-US" sz="1600" dirty="0"/>
              <a:t>{  country: "Czech Republic",  spending:  7.5,  life: 77.7  },</a:t>
            </a:r>
          </a:p>
          <a:p>
            <a:r>
              <a:rPr lang="en-US" sz="1600" dirty="0"/>
              <a:t>{  country: "Denmark",         spending: 11.1,  life: 79.3  },</a:t>
            </a:r>
          </a:p>
          <a:p>
            <a:r>
              <a:rPr lang="en-US" sz="1600" dirty="0"/>
              <a:t>{  country: "Estonia",         spending:  6.3,  life: 75.6  },</a:t>
            </a:r>
          </a:p>
          <a:p>
            <a:r>
              <a:rPr lang="en-US" sz="1600" dirty="0"/>
              <a:t>{  country: "Finland",         spending:  8.9,  life: 80.2  },</a:t>
            </a:r>
          </a:p>
          <a:p>
            <a:r>
              <a:rPr lang="en-US" sz="1600" dirty="0"/>
              <a:t>//</a:t>
            </a:r>
            <a:r>
              <a:rPr lang="zh-CN" altLang="en-US" sz="1600" dirty="0"/>
              <a:t>省略后续数据</a:t>
            </a:r>
            <a:endParaRPr lang="en-US" altLang="zh-CN" sz="1600" dirty="0"/>
          </a:p>
          <a:p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83542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第二步：格式化数据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41D35-3811-4484-8932-B41EDEF9B6A0}"/>
              </a:ext>
            </a:extLst>
          </p:cNvPr>
          <p:cNvSpPr txBox="1"/>
          <p:nvPr/>
        </p:nvSpPr>
        <p:spPr>
          <a:xfrm>
            <a:off x="3394906" y="3213770"/>
            <a:ext cx="5400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data=[];</a:t>
            </a:r>
          </a:p>
          <a:p>
            <a:r>
              <a:rPr lang="en-US" sz="1600" dirty="0"/>
              <a:t>for(var </a:t>
            </a:r>
            <a:r>
              <a:rPr lang="en-US" sz="1600" dirty="0" err="1"/>
              <a:t>i</a:t>
            </a:r>
            <a:r>
              <a:rPr lang="en-US" sz="1600" dirty="0"/>
              <a:t>=0;i&lt;</a:t>
            </a:r>
            <a:r>
              <a:rPr lang="en-US" sz="1600" dirty="0" err="1"/>
              <a:t>health_data.length;i</a:t>
            </a:r>
            <a:r>
              <a:rPr lang="en-US" sz="1600" dirty="0"/>
              <a:t>++){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data.push</a:t>
            </a:r>
            <a:r>
              <a:rPr lang="en-US" sz="1600" dirty="0"/>
              <a:t>([</a:t>
            </a:r>
          </a:p>
          <a:p>
            <a:r>
              <a:rPr lang="en-US" sz="1600" dirty="0"/>
              <a:t>               </a:t>
            </a:r>
            <a:r>
              <a:rPr lang="en-US" sz="1600" dirty="0" err="1"/>
              <a:t>health_data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].spending,</a:t>
            </a:r>
          </a:p>
          <a:p>
            <a:r>
              <a:rPr lang="en-US" sz="1600" dirty="0"/>
              <a:t>               </a:t>
            </a:r>
            <a:r>
              <a:rPr lang="en-US" sz="1600" dirty="0" err="1"/>
              <a:t>health_data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].life</a:t>
            </a:r>
          </a:p>
          <a:p>
            <a:r>
              <a:rPr lang="en-US" sz="1600" dirty="0"/>
              <a:t>         ]);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4102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第三步：绘制数据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41D35-3811-4484-8932-B41EDEF9B6A0}"/>
              </a:ext>
            </a:extLst>
          </p:cNvPr>
          <p:cNvSpPr txBox="1"/>
          <p:nvPr/>
        </p:nvSpPr>
        <p:spPr>
          <a:xfrm>
            <a:off x="910630" y="3213770"/>
            <a:ext cx="45365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window.onload</a:t>
            </a:r>
            <a:r>
              <a:rPr lang="en-US" sz="1600" dirty="0"/>
              <a:t>=function(){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Flotr.draw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document.getElementById</a:t>
            </a:r>
            <a:r>
              <a:rPr lang="en-US" sz="1600" dirty="0"/>
              <a:t>('chart'),</a:t>
            </a:r>
          </a:p>
          <a:p>
            <a:r>
              <a:rPr lang="en-US" sz="1600" dirty="0"/>
              <a:t>          [{</a:t>
            </a:r>
          </a:p>
          <a:p>
            <a:r>
              <a:rPr lang="en-US" sz="1600" dirty="0"/>
              <a:t>                 </a:t>
            </a:r>
            <a:r>
              <a:rPr lang="en-US" sz="1600" dirty="0" err="1"/>
              <a:t>data:data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points:{</a:t>
            </a:r>
            <a:r>
              <a:rPr lang="en-US" sz="1600" dirty="0" err="1"/>
              <a:t>show:true</a:t>
            </a:r>
            <a:r>
              <a:rPr lang="en-US" sz="1600" dirty="0"/>
              <a:t>}</a:t>
            </a:r>
          </a:p>
          <a:p>
            <a:r>
              <a:rPr lang="en-US" sz="1600" dirty="0"/>
              <a:t>          }]</a:t>
            </a:r>
          </a:p>
          <a:p>
            <a:r>
              <a:rPr lang="en-US" sz="1600" dirty="0"/>
              <a:t>      );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D3D376-AED4-4650-8B0E-CF58E25B7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5" r="58860" b="44749"/>
          <a:stretch/>
        </p:blipFill>
        <p:spPr>
          <a:xfrm>
            <a:off x="5776896" y="2619321"/>
            <a:ext cx="5315206" cy="34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8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第四步：调整表的轴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41D35-3811-4484-8932-B41EDEF9B6A0}"/>
              </a:ext>
            </a:extLst>
          </p:cNvPr>
          <p:cNvSpPr txBox="1"/>
          <p:nvPr/>
        </p:nvSpPr>
        <p:spPr>
          <a:xfrm>
            <a:off x="1185510" y="3645818"/>
            <a:ext cx="35749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yaxis</a:t>
            </a:r>
            <a:r>
              <a:rPr lang="en-US" sz="1600" dirty="0"/>
              <a:t>:{min:70,max:85},</a:t>
            </a:r>
          </a:p>
          <a:p>
            <a:r>
              <a:rPr lang="en-US" sz="1600" dirty="0"/>
              <a:t>       </a:t>
            </a:r>
            <a:r>
              <a:rPr lang="en-US" sz="1600" dirty="0" err="1"/>
              <a:t>xaxis</a:t>
            </a:r>
            <a:r>
              <a:rPr lang="en-US" sz="1600" dirty="0"/>
              <a:t>:{min:5,max:20}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90255E-605A-4D18-A670-D33EA0D7C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5" r="58860" b="44749"/>
          <a:stretch/>
        </p:blipFill>
        <p:spPr>
          <a:xfrm>
            <a:off x="6039854" y="2467927"/>
            <a:ext cx="5197729" cy="3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0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第五步：标注数据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41D35-3811-4484-8932-B41EDEF9B6A0}"/>
              </a:ext>
            </a:extLst>
          </p:cNvPr>
          <p:cNvSpPr txBox="1"/>
          <p:nvPr/>
        </p:nvSpPr>
        <p:spPr>
          <a:xfrm>
            <a:off x="118542" y="3213770"/>
            <a:ext cx="61206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{</a:t>
            </a:r>
          </a:p>
          <a:p>
            <a:r>
              <a:rPr lang="en-US" sz="1600" dirty="0"/>
              <a:t>        title:"</a:t>
            </a:r>
            <a:r>
              <a:rPr lang="zh-CN" altLang="en-US" sz="1600" dirty="0"/>
              <a:t>平均寿命与体检花费</a:t>
            </a:r>
            <a:r>
              <a:rPr lang="en-US" altLang="zh-CN" sz="1600" dirty="0"/>
              <a:t>",</a:t>
            </a:r>
          </a:p>
          <a:p>
            <a:r>
              <a:rPr lang="en-US" sz="1600" dirty="0"/>
              <a:t>        subtitle:"2010 OECE data",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yaxis</a:t>
            </a:r>
            <a:r>
              <a:rPr lang="en-US" sz="1600" dirty="0"/>
              <a:t>:{min:70,max:85,tickDecimals:0,title:'</a:t>
            </a:r>
            <a:r>
              <a:rPr lang="zh-CN" altLang="en-US" sz="1600" dirty="0"/>
              <a:t>平均寿命</a:t>
            </a:r>
            <a:r>
              <a:rPr lang="en-US" altLang="zh-CN" sz="1600" dirty="0"/>
              <a:t>’},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xaxis</a:t>
            </a:r>
            <a:r>
              <a:rPr lang="en-US" sz="1600" dirty="0"/>
              <a:t>:{min:5,max:20,tickDecimals:0,title:'</a:t>
            </a:r>
            <a:r>
              <a:rPr lang="zh-CN" altLang="en-US" sz="1600" dirty="0"/>
              <a:t>体检花费占</a:t>
            </a:r>
            <a:r>
              <a:rPr lang="en-US" sz="1600" dirty="0"/>
              <a:t>GDP</a:t>
            </a:r>
            <a:r>
              <a:rPr lang="zh-CN" altLang="en-US" sz="1600" dirty="0"/>
              <a:t>比例</a:t>
            </a:r>
            <a:r>
              <a:rPr lang="en-US" altLang="zh-CN" sz="1600" dirty="0"/>
              <a:t>'}</a:t>
            </a:r>
          </a:p>
          <a:p>
            <a:r>
              <a:rPr lang="en-US" altLang="zh-CN" sz="1600" dirty="0"/>
              <a:t>}</a:t>
            </a:r>
            <a:endParaRPr 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7F28D8-6082-47D6-A0AB-970BBAE5F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5" r="58860" b="44749"/>
          <a:stretch/>
        </p:blipFill>
        <p:spPr>
          <a:xfrm>
            <a:off x="6004997" y="2642115"/>
            <a:ext cx="5159523" cy="33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第六步：阐明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341D35-3811-4484-8932-B41EDEF9B6A0}"/>
              </a:ext>
            </a:extLst>
          </p:cNvPr>
          <p:cNvSpPr txBox="1"/>
          <p:nvPr/>
        </p:nvSpPr>
        <p:spPr>
          <a:xfrm>
            <a:off x="550590" y="3683640"/>
            <a:ext cx="56166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xaxis</a:t>
            </a:r>
            <a:r>
              <a:rPr lang="en-US" sz="1600" dirty="0"/>
              <a:t>:{min:5,max:20,tickDecimals:0,title:'</a:t>
            </a:r>
            <a:r>
              <a:rPr lang="zh-CN" altLang="en-US" sz="1600" dirty="0"/>
              <a:t>体检花费占</a:t>
            </a:r>
            <a:r>
              <a:rPr lang="en-US" sz="1600" dirty="0"/>
              <a:t>GDP</a:t>
            </a:r>
            <a:r>
              <a:rPr lang="zh-CN" altLang="en-US" sz="1600" dirty="0"/>
              <a:t>比例</a:t>
            </a:r>
            <a:r>
              <a:rPr lang="en-US" altLang="zh-CN" sz="1600" dirty="0"/>
              <a:t>’,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tickFormatter:function</a:t>
            </a:r>
            <a:r>
              <a:rPr lang="en-US" sz="1600" dirty="0"/>
              <a:t>(</a:t>
            </a:r>
            <a:r>
              <a:rPr lang="en-US" sz="1600" dirty="0" err="1"/>
              <a:t>val</a:t>
            </a:r>
            <a:r>
              <a:rPr lang="en-US" sz="1600" dirty="0"/>
              <a:t>){</a:t>
            </a:r>
          </a:p>
          <a:p>
            <a:r>
              <a:rPr lang="en-US" sz="1600" dirty="0"/>
              <a:t>            return </a:t>
            </a:r>
            <a:r>
              <a:rPr lang="en-US" sz="1600" dirty="0" err="1"/>
              <a:t>val</a:t>
            </a:r>
            <a:r>
              <a:rPr lang="en-US" sz="1600" dirty="0"/>
              <a:t>+'%’;</a:t>
            </a:r>
          </a:p>
          <a:p>
            <a:r>
              <a:rPr lang="en-US" sz="1600" dirty="0"/>
              <a:t>      }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63BBDB-014A-4E44-BC9C-89F8CBF64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5" r="58860" b="44749"/>
          <a:stretch/>
        </p:blipFill>
        <p:spPr>
          <a:xfrm>
            <a:off x="6334817" y="2725179"/>
            <a:ext cx="501508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16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第七步：重新划分数据、格式化数据并重新绘制图像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E2C348-8243-40F9-AF52-E95BA94BCE11}"/>
              </a:ext>
            </a:extLst>
          </p:cNvPr>
          <p:cNvSpPr txBox="1"/>
          <p:nvPr/>
        </p:nvSpPr>
        <p:spPr>
          <a:xfrm>
            <a:off x="262558" y="2497323"/>
            <a:ext cx="51125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//1</a:t>
            </a:r>
            <a:r>
              <a:rPr lang="zh-CN" altLang="en-US" sz="1600" dirty="0"/>
              <a:t>、重新划分数据</a:t>
            </a:r>
            <a:endParaRPr lang="en-US" sz="1600" dirty="0"/>
          </a:p>
          <a:p>
            <a:r>
              <a:rPr lang="en-US" sz="1600" dirty="0"/>
              <a:t>var </a:t>
            </a:r>
            <a:r>
              <a:rPr lang="en-US" sz="1600" dirty="0" err="1"/>
              <a:t>pacific_data</a:t>
            </a:r>
            <a:r>
              <a:rPr lang="en-US" sz="1600" dirty="0"/>
              <a:t> = [</a:t>
            </a:r>
          </a:p>
          <a:p>
            <a:r>
              <a:rPr lang="en-US" sz="1600" dirty="0"/>
              <a:t>{  country: "Australia",       spending:  9.1,  life: 81.8  },</a:t>
            </a:r>
          </a:p>
          <a:p>
            <a:r>
              <a:rPr lang="en-US" sz="1600" dirty="0"/>
              <a:t>{  country: "New Zealand",     spending: 10.1,  life: 81.0  },</a:t>
            </a:r>
          </a:p>
          <a:p>
            <a:r>
              <a:rPr lang="en-US" sz="1600" dirty="0"/>
              <a:t>];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europe_data</a:t>
            </a:r>
            <a:r>
              <a:rPr lang="en-US" sz="1600" dirty="0"/>
              <a:t> = [</a:t>
            </a:r>
          </a:p>
          <a:p>
            <a:r>
              <a:rPr lang="en-US" sz="1600" dirty="0"/>
              <a:t> {  country: "Austria",         spending: 11.0,  life: 80.7  },</a:t>
            </a:r>
          </a:p>
          <a:p>
            <a:r>
              <a:rPr lang="en-US" sz="1600" dirty="0"/>
              <a:t>{  country: "Belgium",         spending: 10.5,  life: 80.3  },</a:t>
            </a:r>
          </a:p>
          <a:p>
            <a:r>
              <a:rPr lang="en-US" sz="1600" dirty="0"/>
              <a:t>//</a:t>
            </a:r>
            <a:r>
              <a:rPr lang="zh-CN" altLang="en-US" sz="1600" dirty="0"/>
              <a:t>省略数据</a:t>
            </a:r>
            <a:endParaRPr 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96C4A6-FA36-4B8C-B3F3-54937A3D9046}"/>
              </a:ext>
            </a:extLst>
          </p:cNvPr>
          <p:cNvSpPr txBox="1"/>
          <p:nvPr/>
        </p:nvSpPr>
        <p:spPr>
          <a:xfrm>
            <a:off x="262558" y="4924174"/>
            <a:ext cx="5400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//2</a:t>
            </a:r>
            <a:r>
              <a:rPr lang="zh-CN" altLang="en-US" sz="1600" dirty="0"/>
              <a:t>、</a:t>
            </a:r>
            <a:r>
              <a:rPr lang="en-US" sz="1600" dirty="0" err="1"/>
              <a:t>格式化数据</a:t>
            </a:r>
            <a:endParaRPr lang="en-US" sz="1600" dirty="0"/>
          </a:p>
          <a:p>
            <a:r>
              <a:rPr lang="en-US" sz="1600" dirty="0"/>
              <a:t>var pacific=[], </a:t>
            </a:r>
            <a:r>
              <a:rPr lang="en-US" sz="1600" dirty="0" err="1"/>
              <a:t>europe</a:t>
            </a:r>
            <a:r>
              <a:rPr lang="en-US" sz="1600" dirty="0"/>
              <a:t>=[], </a:t>
            </a:r>
            <a:r>
              <a:rPr lang="en-US" sz="1600" dirty="0" err="1"/>
              <a:t>americas</a:t>
            </a:r>
            <a:r>
              <a:rPr lang="en-US" sz="1600" dirty="0"/>
              <a:t>=[], </a:t>
            </a:r>
            <a:r>
              <a:rPr lang="en-US" sz="1600" dirty="0" err="1"/>
              <a:t>mideast</a:t>
            </a:r>
            <a:r>
              <a:rPr lang="en-US" sz="1600" dirty="0"/>
              <a:t>=[], </a:t>
            </a:r>
            <a:r>
              <a:rPr lang="en-US" sz="1600" dirty="0" err="1"/>
              <a:t>asia</a:t>
            </a:r>
            <a:r>
              <a:rPr lang="en-US" sz="1600" dirty="0"/>
              <a:t>=[], us=[];</a:t>
            </a:r>
          </a:p>
          <a:p>
            <a:r>
              <a:rPr lang="en-US" sz="1600" dirty="0"/>
              <a:t>for (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pacific_data.length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pacific.push</a:t>
            </a:r>
            <a:r>
              <a:rPr lang="en-US" sz="1600" dirty="0"/>
              <a:t>([ </a:t>
            </a:r>
            <a:r>
              <a:rPr lang="en-US" sz="1600" dirty="0" err="1"/>
              <a:t>pacific_data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].spending, </a:t>
            </a:r>
            <a:r>
              <a:rPr lang="en-US" sz="1600" dirty="0" err="1"/>
              <a:t>pacific_data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].life ]);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E09AB-2D28-4D2A-BFDA-46643A51B7DC}"/>
              </a:ext>
            </a:extLst>
          </p:cNvPr>
          <p:cNvSpPr txBox="1"/>
          <p:nvPr/>
        </p:nvSpPr>
        <p:spPr>
          <a:xfrm>
            <a:off x="6527254" y="2497323"/>
            <a:ext cx="51125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//3</a:t>
            </a:r>
            <a:r>
              <a:rPr lang="zh-CN" altLang="en-US" sz="1600" dirty="0"/>
              <a:t>、重新绑定数据</a:t>
            </a:r>
            <a:r>
              <a:rPr lang="en-US" sz="1600" dirty="0"/>
              <a:t> </a:t>
            </a:r>
          </a:p>
          <a:p>
            <a:r>
              <a:rPr lang="en-US" sz="1600" dirty="0"/>
              <a:t>[</a:t>
            </a:r>
          </a:p>
          <a:p>
            <a:r>
              <a:rPr lang="en-US" sz="1600" dirty="0"/>
              <a:t>{ data: pacific,  label: "Pacific", points: {</a:t>
            </a:r>
            <a:r>
              <a:rPr lang="en-US" sz="1600" dirty="0" err="1"/>
              <a:t>show:true</a:t>
            </a:r>
            <a:r>
              <a:rPr lang="en-US" sz="1600" dirty="0"/>
              <a:t>} },</a:t>
            </a:r>
          </a:p>
          <a:p>
            <a:r>
              <a:rPr lang="en-US" sz="1600" dirty="0"/>
              <a:t>{ data: </a:t>
            </a:r>
            <a:r>
              <a:rPr lang="en-US" sz="1600" dirty="0" err="1"/>
              <a:t>europe</a:t>
            </a:r>
            <a:r>
              <a:rPr lang="en-US" sz="1600" dirty="0"/>
              <a:t>,   label: "Europe", points: {</a:t>
            </a:r>
            <a:r>
              <a:rPr lang="en-US" sz="1600" dirty="0" err="1"/>
              <a:t>show:true</a:t>
            </a:r>
            <a:r>
              <a:rPr lang="en-US" sz="1600" dirty="0"/>
              <a:t>} },</a:t>
            </a:r>
          </a:p>
          <a:p>
            <a:r>
              <a:rPr lang="en-US" sz="1600" dirty="0"/>
              <a:t>{ data: </a:t>
            </a:r>
            <a:r>
              <a:rPr lang="en-US" sz="1600" dirty="0" err="1"/>
              <a:t>americas</a:t>
            </a:r>
            <a:r>
              <a:rPr lang="en-US" sz="1600" dirty="0"/>
              <a:t>, label: "Americas", points: {</a:t>
            </a:r>
            <a:r>
              <a:rPr lang="en-US" sz="1600" dirty="0" err="1"/>
              <a:t>show:true</a:t>
            </a:r>
            <a:r>
              <a:rPr lang="en-US" sz="1600" dirty="0"/>
              <a:t>} },</a:t>
            </a:r>
          </a:p>
          <a:p>
            <a:r>
              <a:rPr lang="en-US" sz="1600" dirty="0"/>
              <a:t>{ data: </a:t>
            </a:r>
            <a:r>
              <a:rPr lang="en-US" sz="1600" dirty="0" err="1"/>
              <a:t>mideast</a:t>
            </a:r>
            <a:r>
              <a:rPr lang="en-US" sz="1600" dirty="0"/>
              <a:t>,  label: "Middle East", points: {</a:t>
            </a:r>
            <a:r>
              <a:rPr lang="en-US" sz="1600" dirty="0" err="1"/>
              <a:t>show:true</a:t>
            </a:r>
            <a:r>
              <a:rPr lang="en-US" sz="1600" dirty="0"/>
              <a:t>} },</a:t>
            </a:r>
          </a:p>
          <a:p>
            <a:r>
              <a:rPr lang="en-US" sz="1600" dirty="0"/>
              <a:t>{ data: </a:t>
            </a:r>
            <a:r>
              <a:rPr lang="en-US" sz="1600" dirty="0" err="1"/>
              <a:t>asia</a:t>
            </a:r>
            <a:r>
              <a:rPr lang="en-US" sz="1600" dirty="0"/>
              <a:t>,     label: "Asia", points: {</a:t>
            </a:r>
            <a:r>
              <a:rPr lang="en-US" sz="1600" dirty="0" err="1"/>
              <a:t>show:true</a:t>
            </a:r>
            <a:r>
              <a:rPr lang="en-US" sz="1600" dirty="0"/>
              <a:t>} },</a:t>
            </a:r>
          </a:p>
          <a:p>
            <a:r>
              <a:rPr lang="en-US" sz="1600" dirty="0"/>
              <a:t>{ data: us,       label: "United States", points: {</a:t>
            </a:r>
            <a:r>
              <a:rPr lang="en-US" sz="1600" dirty="0" err="1"/>
              <a:t>show:true</a:t>
            </a:r>
            <a:r>
              <a:rPr lang="en-US" sz="1600" dirty="0"/>
              <a:t>} },</a:t>
            </a:r>
          </a:p>
          <a:p>
            <a:r>
              <a:rPr lang="en-US" sz="1600" dirty="0"/>
              <a:t>],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E4ADBC-38E7-4793-88CF-A126E8FE9546}"/>
              </a:ext>
            </a:extLst>
          </p:cNvPr>
          <p:cNvSpPr txBox="1"/>
          <p:nvPr/>
        </p:nvSpPr>
        <p:spPr>
          <a:xfrm>
            <a:off x="6540029" y="5242599"/>
            <a:ext cx="5400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//4</a:t>
            </a:r>
            <a:r>
              <a:rPr lang="zh-CN" altLang="en-US" sz="1600" dirty="0"/>
              <a:t>、</a:t>
            </a:r>
            <a:r>
              <a:rPr lang="en-US" sz="1600" dirty="0" err="1"/>
              <a:t>将图例定位到右上角</a:t>
            </a:r>
            <a:r>
              <a:rPr lang="en-US" sz="1600" dirty="0"/>
              <a:t>     ne </a:t>
            </a:r>
            <a:r>
              <a:rPr lang="en-US" sz="1600" dirty="0" err="1"/>
              <a:t>表示北东，se表示南东</a:t>
            </a:r>
            <a:r>
              <a:rPr lang="en-US" sz="1600" dirty="0"/>
              <a:t> legend:{</a:t>
            </a:r>
            <a:r>
              <a:rPr lang="en-US" sz="1600" dirty="0" err="1"/>
              <a:t>position:'ne</a:t>
            </a:r>
            <a:r>
              <a:rPr lang="en-US" sz="1600" dirty="0"/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360547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案例：用离散图表示城市健康体检花费和平均寿命之间的关系</a:t>
            </a:r>
          </a:p>
        </p:txBody>
      </p:sp>
      <p:pic>
        <p:nvPicPr>
          <p:cNvPr id="5" name="Picture 2" descr="https://ss0.baidu.com/94o3dSag_xI4khGko9WTAnF6hhy/zhidao/pic/item/fd039245d688d43ff78ff81d7e1ed21b0ef43b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第七步：重新划分数据、格式化数据并重新绘制图像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18AB56-2924-4E99-B287-4336F6541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" t="7995" r="58860" b="44749"/>
          <a:stretch/>
        </p:blipFill>
        <p:spPr>
          <a:xfrm>
            <a:off x="3214886" y="2662578"/>
            <a:ext cx="5760640" cy="37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2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离散图绘制</a:t>
            </a:r>
            <a:r>
              <a:rPr lang="en-US" altLang="zh-CN" b="1" dirty="0"/>
              <a:t>x/y</a:t>
            </a:r>
            <a:r>
              <a:rPr lang="zh-CN" altLang="en-US" b="1" dirty="0"/>
              <a:t>值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557586"/>
            <a:ext cx="1108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下面是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年中国各省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985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高校录取率，请用离散图表示二者的关系。</a:t>
            </a:r>
          </a:p>
        </p:txBody>
      </p:sp>
      <p:pic>
        <p:nvPicPr>
          <p:cNvPr id="7" name="Picture 2" descr="https://ss0.baidu.com/94o3dSag_xI4khGko9WTAnF6hhy/zhidao/pic/item/fd039245d688d43ff78ff81d7e1ed21b0ef43b3e.jpg">
            <a:extLst>
              <a:ext uri="{FF2B5EF4-FFF2-40B4-BE49-F238E27FC236}">
                <a16:creationId xmlns:a16="http://schemas.microsoft.com/office/drawing/2014/main" id="{1E10558E-5E2C-4CDF-9BDD-20744F4D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02" y="189434"/>
            <a:ext cx="792088" cy="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E5D001-A1CA-40AD-A5CC-085A331A9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95" t="12934" r="44243" b="4438"/>
          <a:stretch/>
        </p:blipFill>
        <p:spPr>
          <a:xfrm>
            <a:off x="657068" y="2082957"/>
            <a:ext cx="2483599" cy="45159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064D44-5DFD-415A-B820-DA20D654D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7" t="12196" r="44093" b="16396"/>
          <a:stretch/>
        </p:blipFill>
        <p:spPr>
          <a:xfrm>
            <a:off x="3140667" y="2351348"/>
            <a:ext cx="2685938" cy="42475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7B20E7-D52A-475A-92B6-976E6ABFD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16" t="14296" r="44093" b="4845"/>
          <a:stretch/>
        </p:blipFill>
        <p:spPr>
          <a:xfrm>
            <a:off x="6776160" y="2261685"/>
            <a:ext cx="2376265" cy="4158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90E29E-445F-4160-877C-08A47691C6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51" t="11203" r="45306" b="15345"/>
          <a:stretch/>
        </p:blipFill>
        <p:spPr>
          <a:xfrm>
            <a:off x="9152425" y="2282820"/>
            <a:ext cx="2156442" cy="43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611244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气泡图扩展</a:t>
            </a:r>
            <a:r>
              <a:rPr lang="en-US" altLang="zh-CN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X/Y</a:t>
            </a: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</p:spPr>
      </p:pic>
    </p:spTree>
    <p:extLst>
      <p:ext uri="{BB962C8B-B14F-4D97-AF65-F5344CB8AC3E}">
        <p14:creationId xmlns:p14="http://schemas.microsoft.com/office/powerpoint/2010/main" val="70519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柱状图基础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638" y="1989634"/>
            <a:ext cx="10729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柱状图是一种非常常见的表现数据的图像，通常可以表现数据的变化过程或者多个数据之间的差异。例如一个公司销售额每年数据的变化，班级同学身高值，柱状图都能很好的把数据的变化和差异表现出来。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58902" y="3706749"/>
            <a:ext cx="4824536" cy="2521498"/>
            <a:chOff x="6137911" y="3314700"/>
            <a:chExt cx="2897448" cy="1749343"/>
          </a:xfrm>
        </p:grpSpPr>
        <p:graphicFrame>
          <p:nvGraphicFramePr>
            <p:cNvPr id="8" name="图表 7"/>
            <p:cNvGraphicFramePr/>
            <p:nvPr>
              <p:extLst>
                <p:ext uri="{D42A27DB-BD31-4B8C-83A1-F6EECF244321}">
                  <p14:modId xmlns:p14="http://schemas.microsoft.com/office/powerpoint/2010/main" val="245913295"/>
                </p:ext>
              </p:extLst>
            </p:nvPr>
          </p:nvGraphicFramePr>
          <p:xfrm>
            <a:off x="6137911" y="3314700"/>
            <a:ext cx="2897448" cy="17493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916330" y="3371568"/>
              <a:ext cx="1556838" cy="25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rgbClr val="634A3D"/>
                  </a:solidFill>
                  <a:latin typeface="+mj-ea"/>
                  <a:ea typeface="+mj-ea"/>
                </a:rPr>
                <a:t>某公司近年销售额度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10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气泡图基础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E242A3-BCC8-4776-A1B1-6E71DD7AE329}"/>
              </a:ext>
            </a:extLst>
          </p:cNvPr>
          <p:cNvSpPr/>
          <p:nvPr/>
        </p:nvSpPr>
        <p:spPr>
          <a:xfrm>
            <a:off x="982638" y="1917626"/>
            <a:ext cx="10729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传统的离散图只能展现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X/Y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两个值之间的关系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。如果需要展示第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个变量，可在传统离散图基础上，根据第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个变量的值改变图表中点的大小。这种图称之为气泡图。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F8C94F-6396-452B-9D23-4CC38AD0B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918742" y="3357786"/>
            <a:ext cx="9091437" cy="3147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E7381B-5F3F-4419-830B-959866C7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50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案例：用气泡图展现卡特里娜飓风路径及强度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7381B-5F3F-4419-830B-959866C7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B18791-CFD9-4C01-B7BC-D296BB863D43}"/>
              </a:ext>
            </a:extLst>
          </p:cNvPr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F06017-C68E-4D28-9B32-BBDD0C8FD3A6}"/>
              </a:ext>
            </a:extLst>
          </p:cNvPr>
          <p:cNvSpPr txBox="1"/>
          <p:nvPr/>
        </p:nvSpPr>
        <p:spPr>
          <a:xfrm>
            <a:off x="1110844" y="3141762"/>
            <a:ext cx="35283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</a:t>
            </a:r>
            <a:r>
              <a:rPr lang="en-US" sz="1600" dirty="0" err="1"/>
              <a:t>katrina</a:t>
            </a:r>
            <a:r>
              <a:rPr lang="en-US" sz="1600" dirty="0"/>
              <a:t> = [</a:t>
            </a:r>
          </a:p>
          <a:p>
            <a:r>
              <a:rPr lang="en-US" sz="1600" dirty="0"/>
              <a:t>{ north: 23.2, west: 75.5, wind:  35 },</a:t>
            </a:r>
          </a:p>
          <a:p>
            <a:r>
              <a:rPr lang="en-US" sz="1600" dirty="0"/>
              <a:t>{ north: 24.0, west: 76.4, wind:  35 },</a:t>
            </a:r>
          </a:p>
          <a:p>
            <a:r>
              <a:rPr lang="en-US" sz="1600" dirty="0"/>
              <a:t>{ north: 25.2, west: 77.0, wind:  45 },</a:t>
            </a:r>
          </a:p>
          <a:p>
            <a:r>
              <a:rPr lang="en-US" sz="1600" dirty="0"/>
              <a:t>{ north: 26.0, west: 77.6, wind:  45 },</a:t>
            </a:r>
          </a:p>
          <a:p>
            <a:r>
              <a:rPr lang="en-US" sz="1600" dirty="0"/>
              <a:t>{ north: 26.2, west: 78.7, wind:  50 },</a:t>
            </a:r>
          </a:p>
          <a:p>
            <a:r>
              <a:rPr lang="en-US" sz="1600" dirty="0"/>
              <a:t>//</a:t>
            </a:r>
            <a:r>
              <a:rPr lang="zh-CN" altLang="en-US" sz="1600" dirty="0"/>
              <a:t>省略数据</a:t>
            </a:r>
            <a:endParaRPr 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78C415-CB0A-4E47-97E0-4BC502604534}"/>
              </a:ext>
            </a:extLst>
          </p:cNvPr>
          <p:cNvSpPr txBox="1"/>
          <p:nvPr/>
        </p:nvSpPr>
        <p:spPr>
          <a:xfrm>
            <a:off x="5735166" y="2488754"/>
            <a:ext cx="53285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</a:t>
            </a:r>
            <a:r>
              <a:rPr lang="en-US" sz="1600" dirty="0" err="1"/>
              <a:t>get_points</a:t>
            </a:r>
            <a:r>
              <a:rPr lang="en-US" sz="1600" dirty="0"/>
              <a:t> = function(</a:t>
            </a:r>
            <a:r>
              <a:rPr lang="en-US" sz="1600" dirty="0" err="1"/>
              <a:t>source_array</a:t>
            </a:r>
            <a:r>
              <a:rPr lang="en-US" sz="1600" dirty="0"/>
              <a:t>, </a:t>
            </a:r>
            <a:r>
              <a:rPr lang="en-US" sz="1600" dirty="0" err="1"/>
              <a:t>filter_function</a:t>
            </a:r>
            <a:r>
              <a:rPr lang="en-US" sz="1600" dirty="0"/>
              <a:t>) {</a:t>
            </a:r>
          </a:p>
          <a:p>
            <a:r>
              <a:rPr lang="en-US" sz="1600" dirty="0"/>
              <a:t>       var result = [];</a:t>
            </a:r>
          </a:p>
          <a:p>
            <a:r>
              <a:rPr lang="en-US" sz="1600" dirty="0"/>
              <a:t>       for (var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</a:t>
            </a:r>
            <a:r>
              <a:rPr lang="en-US" sz="1600" dirty="0" err="1"/>
              <a:t>source_array.length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</a:p>
          <a:p>
            <a:r>
              <a:rPr lang="en-US" sz="1600" dirty="0"/>
              <a:t>             if ( (</a:t>
            </a:r>
            <a:r>
              <a:rPr lang="en-US" sz="1600" dirty="0" err="1"/>
              <a:t>typeof</a:t>
            </a:r>
            <a:r>
              <a:rPr lang="en-US" sz="1600" dirty="0"/>
              <a:t> </a:t>
            </a:r>
            <a:r>
              <a:rPr lang="en-US" sz="1600" dirty="0" err="1"/>
              <a:t>filter_function</a:t>
            </a:r>
            <a:r>
              <a:rPr lang="en-US" sz="1600" dirty="0"/>
              <a:t> === "undefined")</a:t>
            </a:r>
          </a:p>
          <a:p>
            <a:r>
              <a:rPr lang="en-US" sz="1600" dirty="0"/>
              <a:t>                   || (</a:t>
            </a:r>
            <a:r>
              <a:rPr lang="en-US" sz="1600" dirty="0" err="1"/>
              <a:t>typeof</a:t>
            </a:r>
            <a:r>
              <a:rPr lang="en-US" sz="1600" dirty="0"/>
              <a:t> </a:t>
            </a:r>
            <a:r>
              <a:rPr lang="en-US" sz="1600" dirty="0" err="1"/>
              <a:t>filter_function</a:t>
            </a:r>
            <a:r>
              <a:rPr lang="en-US" sz="1600" dirty="0"/>
              <a:t> !== "function")</a:t>
            </a:r>
          </a:p>
          <a:p>
            <a:r>
              <a:rPr lang="en-US" sz="1600" dirty="0"/>
              <a:t>                   || </a:t>
            </a:r>
            <a:r>
              <a:rPr lang="en-US" sz="1600" dirty="0" err="1"/>
              <a:t>filter_function</a:t>
            </a:r>
            <a:r>
              <a:rPr lang="en-US" sz="1600" dirty="0"/>
              <a:t>(</a:t>
            </a:r>
            <a:r>
              <a:rPr lang="en-US" sz="1600" dirty="0" err="1"/>
              <a:t>source_array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 ) {</a:t>
            </a:r>
          </a:p>
          <a:p>
            <a:r>
              <a:rPr lang="en-US" sz="1600" dirty="0"/>
              <a:t>                              </a:t>
            </a:r>
            <a:r>
              <a:rPr lang="en-US" sz="1600" dirty="0" err="1"/>
              <a:t>result.push</a:t>
            </a:r>
            <a:r>
              <a:rPr lang="en-US" sz="1600" dirty="0"/>
              <a:t>([</a:t>
            </a:r>
          </a:p>
          <a:p>
            <a:r>
              <a:rPr lang="en-US" sz="1600" dirty="0"/>
              <a:t>                                      </a:t>
            </a:r>
            <a:r>
              <a:rPr lang="en-US" sz="1600" dirty="0" err="1"/>
              <a:t>source_array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].west * -1,</a:t>
            </a:r>
          </a:p>
          <a:p>
            <a:r>
              <a:rPr lang="en-US" sz="1600" dirty="0"/>
              <a:t>                                      </a:t>
            </a:r>
            <a:r>
              <a:rPr lang="en-US" sz="1600" dirty="0" err="1"/>
              <a:t>source_array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].north,</a:t>
            </a:r>
          </a:p>
          <a:p>
            <a:r>
              <a:rPr lang="en-US" sz="1600" dirty="0"/>
              <a:t>                                      </a:t>
            </a:r>
            <a:r>
              <a:rPr lang="en-US" sz="1600" dirty="0" err="1"/>
              <a:t>source_array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].wind,</a:t>
            </a:r>
          </a:p>
          <a:p>
            <a:r>
              <a:rPr lang="en-US" sz="1600" dirty="0"/>
              <a:t>                              ]);</a:t>
            </a:r>
          </a:p>
          <a:p>
            <a:r>
              <a:rPr lang="en-US" sz="1600" dirty="0"/>
              <a:t>              }</a:t>
            </a:r>
          </a:p>
          <a:p>
            <a:r>
              <a:rPr lang="en-US" sz="1600" dirty="0"/>
              <a:t>         }</a:t>
            </a:r>
          </a:p>
          <a:p>
            <a:r>
              <a:rPr lang="en-US" sz="1600" dirty="0"/>
              <a:t>         return result;</a:t>
            </a:r>
          </a:p>
          <a:p>
            <a:r>
              <a:rPr lang="en-US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779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案例：用气泡图展现卡特里娜飓风路径及强度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7381B-5F3F-4419-830B-959866C7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B18791-CFD9-4C01-B7BC-D296BB863D43}"/>
              </a:ext>
            </a:extLst>
          </p:cNvPr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准备背景图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2DA357-6BCC-4B88-A8C6-E1FA7F1B1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20" y="2495702"/>
            <a:ext cx="6117230" cy="40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案例：用气泡图展现卡特里娜飓风路径及强度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7381B-5F3F-4419-830B-959866C7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B18791-CFD9-4C01-B7BC-D296BB863D43}"/>
              </a:ext>
            </a:extLst>
          </p:cNvPr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第三步：绘制数据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3A3660-861E-468A-A969-CC35651FE4DA}"/>
              </a:ext>
            </a:extLst>
          </p:cNvPr>
          <p:cNvSpPr txBox="1"/>
          <p:nvPr/>
        </p:nvSpPr>
        <p:spPr>
          <a:xfrm>
            <a:off x="405739" y="3141762"/>
            <a:ext cx="40332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window.onload</a:t>
            </a:r>
            <a:r>
              <a:rPr lang="en-US" sz="1600" dirty="0"/>
              <a:t>=function(){</a:t>
            </a:r>
          </a:p>
          <a:p>
            <a:r>
              <a:rPr lang="en-US" sz="1600" dirty="0"/>
              <a:t>     </a:t>
            </a:r>
            <a:r>
              <a:rPr lang="en-US" sz="1600" dirty="0" err="1"/>
              <a:t>Flotr.draw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document.getElementById</a:t>
            </a:r>
            <a:r>
              <a:rPr lang="en-US" sz="1600" dirty="0"/>
              <a:t>('chart’),</a:t>
            </a:r>
          </a:p>
          <a:p>
            <a:r>
              <a:rPr lang="en-US" sz="1600" dirty="0"/>
              <a:t>         [{</a:t>
            </a:r>
          </a:p>
          <a:p>
            <a:r>
              <a:rPr lang="en-US" sz="1600" dirty="0"/>
              <a:t>               </a:t>
            </a:r>
            <a:r>
              <a:rPr lang="en-US" sz="1600" dirty="0" err="1"/>
              <a:t>data:get_points</a:t>
            </a:r>
            <a:r>
              <a:rPr lang="en-US" sz="1600" dirty="0"/>
              <a:t>(</a:t>
            </a:r>
            <a:r>
              <a:rPr lang="en-US" sz="1600" dirty="0" err="1"/>
              <a:t>katrina</a:t>
            </a:r>
            <a:r>
              <a:rPr lang="en-US" sz="1600" dirty="0"/>
              <a:t>),</a:t>
            </a:r>
          </a:p>
          <a:p>
            <a:r>
              <a:rPr lang="en-US" sz="1600" dirty="0"/>
              <a:t>               bubbles:{show:true,baseRadius:0.3}</a:t>
            </a:r>
          </a:p>
          <a:p>
            <a:r>
              <a:rPr lang="en-US" sz="1600" dirty="0"/>
              <a:t>        }]</a:t>
            </a:r>
          </a:p>
          <a:p>
            <a:r>
              <a:rPr lang="en-US" sz="1600" dirty="0"/>
              <a:t>    );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F0BEE-8FF0-4625-BA02-B709063CC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4" r="59451" b="44750"/>
          <a:stretch/>
        </p:blipFill>
        <p:spPr>
          <a:xfrm>
            <a:off x="5591150" y="2637706"/>
            <a:ext cx="5349947" cy="35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1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案例：用气泡图展现卡特里娜飓风路径及强度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7381B-5F3F-4419-830B-959866C7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B18791-CFD9-4C01-B7BC-D296BB863D43}"/>
              </a:ext>
            </a:extLst>
          </p:cNvPr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第四步：添加背景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3A3660-861E-468A-A969-CC35651FE4DA}"/>
              </a:ext>
            </a:extLst>
          </p:cNvPr>
          <p:cNvSpPr txBox="1"/>
          <p:nvPr/>
        </p:nvSpPr>
        <p:spPr>
          <a:xfrm>
            <a:off x="273206" y="2739169"/>
            <a:ext cx="4813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 grid:{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backgroundImage</a:t>
            </a:r>
            <a:r>
              <a:rPr lang="en-US" sz="1600" dirty="0"/>
              <a:t>:"</a:t>
            </a:r>
            <a:r>
              <a:rPr lang="en-US" sz="1600" dirty="0" err="1"/>
              <a:t>img</a:t>
            </a:r>
            <a:r>
              <a:rPr lang="en-US" sz="1600" dirty="0"/>
              <a:t>/gulf.png",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horizontalLines:false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verticalLines:false</a:t>
            </a:r>
            <a:endParaRPr lang="en-US" sz="1600" dirty="0"/>
          </a:p>
          <a:p>
            <a:r>
              <a:rPr lang="en-US" sz="1600" dirty="0"/>
              <a:t>    },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yaxis</a:t>
            </a:r>
            <a:r>
              <a:rPr lang="en-US" sz="1600" dirty="0"/>
              <a:t>:{showLabels:false,min:23.607,max:33.657},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xaxis</a:t>
            </a:r>
            <a:r>
              <a:rPr lang="en-US" sz="1600" dirty="0"/>
              <a:t>:{</a:t>
            </a:r>
            <a:r>
              <a:rPr lang="en-US" sz="1600" dirty="0" err="1"/>
              <a:t>showLabels:false,min</a:t>
            </a:r>
            <a:r>
              <a:rPr lang="en-US" sz="1600" dirty="0"/>
              <a:t>:-94.298,max:-77.586}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FDBB0-7021-435B-8D3D-B1CBDF4D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4" r="59451" b="44750"/>
          <a:stretch/>
        </p:blipFill>
        <p:spPr>
          <a:xfrm>
            <a:off x="5519142" y="2565698"/>
            <a:ext cx="5569639" cy="36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案例：用气泡图展现卡特里娜飓风路径及强度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7381B-5F3F-4419-830B-959866C78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B18791-CFD9-4C01-B7BC-D296BB863D43}"/>
              </a:ext>
            </a:extLst>
          </p:cNvPr>
          <p:cNvSpPr/>
          <p:nvPr/>
        </p:nvSpPr>
        <p:spPr>
          <a:xfrm>
            <a:off x="982638" y="1917626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第五步：给气泡上色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3A3660-861E-468A-A969-CC35651FE4DA}"/>
              </a:ext>
            </a:extLst>
          </p:cNvPr>
          <p:cNvSpPr txBox="1"/>
          <p:nvPr/>
        </p:nvSpPr>
        <p:spPr>
          <a:xfrm>
            <a:off x="1850355" y="2379291"/>
            <a:ext cx="834568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  data: </a:t>
            </a:r>
            <a:r>
              <a:rPr lang="en-US" sz="1600" dirty="0" err="1"/>
              <a:t>get_points</a:t>
            </a:r>
            <a:r>
              <a:rPr lang="en-US" sz="1600" dirty="0"/>
              <a:t>(</a:t>
            </a:r>
            <a:r>
              <a:rPr lang="en-US" sz="1600" dirty="0" err="1"/>
              <a:t>katrina</a:t>
            </a:r>
            <a:r>
              <a:rPr lang="en-US" sz="1600" dirty="0"/>
              <a:t>, function(</a:t>
            </a:r>
            <a:r>
              <a:rPr lang="en-US" sz="1600" dirty="0" err="1"/>
              <a:t>obs</a:t>
            </a:r>
            <a:r>
              <a:rPr lang="en-US" sz="1600" dirty="0"/>
              <a:t>) {  return (</a:t>
            </a:r>
            <a:r>
              <a:rPr lang="en-US" sz="1600" dirty="0" err="1"/>
              <a:t>obs.wind</a:t>
            </a:r>
            <a:r>
              <a:rPr lang="en-US" sz="1600" dirty="0"/>
              <a:t> &lt; 39);}),</a:t>
            </a:r>
          </a:p>
          <a:p>
            <a:r>
              <a:rPr lang="en-US" sz="1600" dirty="0"/>
              <a:t>      color: "#74add1",</a:t>
            </a:r>
          </a:p>
          <a:p>
            <a:r>
              <a:rPr lang="en-US" sz="1600" dirty="0"/>
              <a:t>      bubbles: {</a:t>
            </a:r>
            <a:r>
              <a:rPr lang="en-US" sz="1600" dirty="0" err="1"/>
              <a:t>show:true</a:t>
            </a:r>
            <a:r>
              <a:rPr lang="en-US" sz="1600" dirty="0"/>
              <a:t>, </a:t>
            </a:r>
            <a:r>
              <a:rPr lang="en-US" sz="1600" dirty="0" err="1"/>
              <a:t>baseRadius</a:t>
            </a:r>
            <a:r>
              <a:rPr lang="en-US" sz="1600" dirty="0"/>
              <a:t>: 0.3, </a:t>
            </a:r>
            <a:r>
              <a:rPr lang="en-US" sz="1600" dirty="0" err="1"/>
              <a:t>lineWidth</a:t>
            </a:r>
            <a:r>
              <a:rPr lang="en-US" sz="1600" dirty="0"/>
              <a:t>: 1},</a:t>
            </a:r>
          </a:p>
          <a:p>
            <a:r>
              <a:rPr lang="en-US" sz="1600" dirty="0"/>
              <a:t>},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   data: </a:t>
            </a:r>
            <a:r>
              <a:rPr lang="en-US" sz="1600" dirty="0" err="1"/>
              <a:t>get_points</a:t>
            </a:r>
            <a:r>
              <a:rPr lang="en-US" sz="1600" dirty="0"/>
              <a:t>(</a:t>
            </a:r>
            <a:r>
              <a:rPr lang="en-US" sz="1600" dirty="0" err="1"/>
              <a:t>katrina</a:t>
            </a:r>
            <a:r>
              <a:rPr lang="en-US" sz="1600" dirty="0"/>
              <a:t>, function(</a:t>
            </a:r>
            <a:r>
              <a:rPr lang="en-US" sz="1600" dirty="0" err="1"/>
              <a:t>obs</a:t>
            </a:r>
            <a:r>
              <a:rPr lang="en-US" sz="1600" dirty="0"/>
              <a:t>) { return (</a:t>
            </a:r>
            <a:r>
              <a:rPr lang="en-US" sz="1600" dirty="0" err="1"/>
              <a:t>obs.wind</a:t>
            </a:r>
            <a:r>
              <a:rPr lang="en-US" sz="1600" dirty="0"/>
              <a:t> &gt;= 39) &amp;&amp; (</a:t>
            </a:r>
            <a:r>
              <a:rPr lang="en-US" sz="1600" dirty="0" err="1"/>
              <a:t>obs.wind</a:t>
            </a:r>
            <a:r>
              <a:rPr lang="en-US" sz="1600" dirty="0"/>
              <a:t> &lt; 74);}),</a:t>
            </a:r>
          </a:p>
          <a:p>
            <a:r>
              <a:rPr lang="en-US" sz="1600" dirty="0"/>
              <a:t>      color: "#abd9e9",</a:t>
            </a:r>
          </a:p>
          <a:p>
            <a:r>
              <a:rPr lang="en-US" sz="1600" dirty="0"/>
              <a:t>      bubbles: {</a:t>
            </a:r>
            <a:r>
              <a:rPr lang="en-US" sz="1600" dirty="0" err="1"/>
              <a:t>show:true</a:t>
            </a:r>
            <a:r>
              <a:rPr lang="en-US" sz="1600" dirty="0"/>
              <a:t>, </a:t>
            </a:r>
            <a:r>
              <a:rPr lang="en-US" sz="1600" dirty="0" err="1"/>
              <a:t>baseRadius</a:t>
            </a:r>
            <a:r>
              <a:rPr lang="en-US" sz="1600" dirty="0"/>
              <a:t>: 0.3, </a:t>
            </a:r>
            <a:r>
              <a:rPr lang="en-US" sz="1600" dirty="0" err="1"/>
              <a:t>lineWidth</a:t>
            </a:r>
            <a:r>
              <a:rPr lang="en-US" sz="1600" dirty="0"/>
              <a:t>: 1},</a:t>
            </a:r>
          </a:p>
          <a:p>
            <a:r>
              <a:rPr lang="en-US" sz="1600" dirty="0"/>
              <a:t>},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   data: </a:t>
            </a:r>
            <a:r>
              <a:rPr lang="en-US" sz="1600" dirty="0" err="1"/>
              <a:t>get_points</a:t>
            </a:r>
            <a:r>
              <a:rPr lang="en-US" sz="1600" dirty="0"/>
              <a:t>(</a:t>
            </a:r>
            <a:r>
              <a:rPr lang="en-US" sz="1600" dirty="0" err="1"/>
              <a:t>katrina</a:t>
            </a:r>
            <a:r>
              <a:rPr lang="en-US" sz="1600" dirty="0"/>
              <a:t>, function(</a:t>
            </a:r>
            <a:r>
              <a:rPr lang="en-US" sz="1600" dirty="0" err="1"/>
              <a:t>obs</a:t>
            </a:r>
            <a:r>
              <a:rPr lang="en-US" sz="1600" dirty="0"/>
              <a:t>) { return (</a:t>
            </a:r>
            <a:r>
              <a:rPr lang="en-US" sz="1600" dirty="0" err="1"/>
              <a:t>obs.wind</a:t>
            </a:r>
            <a:r>
              <a:rPr lang="en-US" sz="1600" dirty="0"/>
              <a:t> &gt;= 74) &amp;&amp; (</a:t>
            </a:r>
            <a:r>
              <a:rPr lang="en-US" sz="1600" dirty="0" err="1"/>
              <a:t>obs.wind</a:t>
            </a:r>
            <a:r>
              <a:rPr lang="en-US" sz="1600" dirty="0"/>
              <a:t> &lt; 95);}),</a:t>
            </a:r>
          </a:p>
          <a:p>
            <a:r>
              <a:rPr lang="en-US" sz="1600" dirty="0"/>
              <a:t>      color: "#</a:t>
            </a:r>
            <a:r>
              <a:rPr lang="en-US" sz="1600" dirty="0" err="1"/>
              <a:t>ffffbf</a:t>
            </a:r>
            <a:r>
              <a:rPr lang="en-US" sz="1600" dirty="0"/>
              <a:t>",</a:t>
            </a:r>
          </a:p>
          <a:p>
            <a:r>
              <a:rPr lang="en-US" sz="1600" dirty="0"/>
              <a:t>      label: "Category 1",</a:t>
            </a:r>
          </a:p>
          <a:p>
            <a:r>
              <a:rPr lang="en-US" sz="1600" dirty="0"/>
              <a:t>      bubbles: {</a:t>
            </a:r>
            <a:r>
              <a:rPr lang="en-US" sz="1600" dirty="0" err="1"/>
              <a:t>show:true</a:t>
            </a:r>
            <a:r>
              <a:rPr lang="en-US" sz="1600" dirty="0"/>
              <a:t>, </a:t>
            </a:r>
            <a:r>
              <a:rPr lang="en-US" sz="1600" dirty="0" err="1"/>
              <a:t>baseRadius</a:t>
            </a:r>
            <a:r>
              <a:rPr lang="en-US" sz="1600" dirty="0"/>
              <a:t>: 0.3, </a:t>
            </a:r>
            <a:r>
              <a:rPr lang="en-US" sz="1600" dirty="0" err="1"/>
              <a:t>lineWidth</a:t>
            </a:r>
            <a:r>
              <a:rPr lang="en-US" sz="1600" dirty="0"/>
              <a:t>: 1},</a:t>
            </a:r>
          </a:p>
          <a:p>
            <a:r>
              <a:rPr lang="en-US" sz="1600" dirty="0"/>
              <a:t>},</a:t>
            </a:r>
          </a:p>
          <a:p>
            <a:r>
              <a:rPr lang="en-US" sz="1600" dirty="0"/>
              <a:t>//</a:t>
            </a:r>
            <a:r>
              <a:rPr lang="zh-CN" altLang="en-US" sz="1600" dirty="0"/>
              <a:t>以下代码省略</a:t>
            </a:r>
            <a:endParaRPr 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29141-5C6E-4AFE-83F0-593CC6238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4" r="59999" b="44750"/>
          <a:stretch/>
        </p:blipFill>
        <p:spPr>
          <a:xfrm>
            <a:off x="2602848" y="2379230"/>
            <a:ext cx="6564625" cy="43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6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气泡图扩展</a:t>
            </a:r>
            <a:r>
              <a:rPr lang="en-US" altLang="zh-CN" b="1" dirty="0"/>
              <a:t>X/Y</a:t>
            </a:r>
            <a:r>
              <a:rPr lang="zh-CN" altLang="en-US" b="1" dirty="0"/>
              <a:t>数据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730483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在中国地图上使用气泡图表示中国各省份的人口数量。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3C4E08-17B8-41F9-9EEF-982D5F6A4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98" t="36349" r="7470" b="25847"/>
          <a:stretch/>
        </p:blipFill>
        <p:spPr>
          <a:xfrm>
            <a:off x="10559702" y="181212"/>
            <a:ext cx="1418803" cy="4911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4F42F-E881-40A1-8E6A-A612AF708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98" t="33198" r="37004" b="13246"/>
          <a:stretch/>
        </p:blipFill>
        <p:spPr>
          <a:xfrm>
            <a:off x="3574926" y="2400174"/>
            <a:ext cx="4536504" cy="42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41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611244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第六部分</a:t>
            </a:r>
            <a:endParaRPr lang="en-US" altLang="zh-CN" sz="37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雷达图显示多维数据</a:t>
            </a: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</p:spPr>
      </p:pic>
    </p:spTree>
    <p:extLst>
      <p:ext uri="{BB962C8B-B14F-4D97-AF65-F5344CB8AC3E}">
        <p14:creationId xmlns:p14="http://schemas.microsoft.com/office/powerpoint/2010/main" val="705194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雷达图显示多维数据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雷达图基础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E242A3-BCC8-4776-A1B1-6E71DD7AE329}"/>
              </a:ext>
            </a:extLst>
          </p:cNvPr>
          <p:cNvSpPr/>
          <p:nvPr/>
        </p:nvSpPr>
        <p:spPr>
          <a:xfrm>
            <a:off x="694605" y="1917626"/>
            <a:ext cx="11495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雷达图是展示多维数据的最有效的可视化方法，使用雷达图时需要注意以下几点。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AD494-C67E-4596-A457-7B8D2089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74" y="6126"/>
            <a:ext cx="792088" cy="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C8560FE-95EE-48D0-A705-F03FA062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06" y="3861842"/>
            <a:ext cx="3035622" cy="27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2347FAA-3F74-479C-A08C-A94BA7D5457C}"/>
              </a:ext>
            </a:extLst>
          </p:cNvPr>
          <p:cNvSpPr/>
          <p:nvPr/>
        </p:nvSpPr>
        <p:spPr>
          <a:xfrm>
            <a:off x="1185510" y="2532420"/>
            <a:ext cx="6853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、雷达图最多展示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个数据点；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300038" eaLnBrk="0" hangingPunct="0">
              <a:tabLst>
                <a:tab pos="457200" algn="l"/>
              </a:tabLs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、雷达图适合展示超过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个维度的数据；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300038" eaLnBrk="0" hangingPunct="0">
              <a:tabLst>
                <a:tab pos="457200" algn="l"/>
              </a:tabLst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、每个数据维度都量化排名。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065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雷达图显示多维数据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案例：使用雷达图分析球队中球员的竞技状态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AD494-C67E-4596-A457-7B8D2089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74" y="6126"/>
            <a:ext cx="792088" cy="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9C9770D-E9CF-4421-8311-5B29C2651C89}"/>
              </a:ext>
            </a:extLst>
          </p:cNvPr>
          <p:cNvSpPr/>
          <p:nvPr/>
        </p:nvSpPr>
        <p:spPr>
          <a:xfrm>
            <a:off x="694605" y="1917626"/>
            <a:ext cx="11495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第一步：定义数据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2872-D21D-437C-A8B9-796FF4EB6EFE}"/>
              </a:ext>
            </a:extLst>
          </p:cNvPr>
          <p:cNvSpPr txBox="1"/>
          <p:nvPr/>
        </p:nvSpPr>
        <p:spPr>
          <a:xfrm>
            <a:off x="2134766" y="2679419"/>
            <a:ext cx="89289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players = [</a:t>
            </a:r>
          </a:p>
          <a:p>
            <a:r>
              <a:rPr lang="en-US" sz="1600" dirty="0"/>
              <a:t>          { player: "Chris Bosh",     points: 17.2, rebounds: 7.9, assists: 1.6, steals: 0.8, blocks: 0.8 },</a:t>
            </a:r>
          </a:p>
          <a:p>
            <a:r>
              <a:rPr lang="en-US" sz="1600" dirty="0"/>
              <a:t>          { player: "Shane Battier",  points:  5.4, rebounds: 2.6, assists: 1.2, steals: 1.0, blocks: 0.5 },</a:t>
            </a:r>
          </a:p>
          <a:p>
            <a:r>
              <a:rPr lang="en-US" sz="1600" dirty="0"/>
              <a:t>          { player: "LeBron James",   points: 28.0, rebounds: 8.4, assists: 6.1, steals: 1.9, blocks: 0.8 },</a:t>
            </a:r>
          </a:p>
          <a:p>
            <a:r>
              <a:rPr lang="en-US" sz="1600" dirty="0"/>
              <a:t>          { player: "Dwayne Wade",    points: 22.3, rebounds: 5.0, assists: 4.5, steals: 1.7, blocks: 1.3 },</a:t>
            </a:r>
          </a:p>
          <a:p>
            <a:r>
              <a:rPr lang="en-US" sz="1600" dirty="0"/>
              <a:t>          { player: "Mario Chalmers", points: 10.2, rebounds: 2.9, assists: 3.6, steals: 1.4, blocks: 0.2 },</a:t>
            </a:r>
          </a:p>
          <a:p>
            <a:r>
              <a:rPr lang="en-US" sz="1600" dirty="0"/>
              <a:t>];</a:t>
            </a:r>
          </a:p>
          <a:p>
            <a:r>
              <a:rPr lang="en-US" sz="1600" dirty="0"/>
              <a:t>var team = {</a:t>
            </a:r>
          </a:p>
          <a:p>
            <a:r>
              <a:rPr lang="en-US" sz="1600" dirty="0"/>
              <a:t>         points:   98.2,</a:t>
            </a:r>
          </a:p>
          <a:p>
            <a:r>
              <a:rPr lang="en-US" sz="1600" dirty="0"/>
              <a:t>         rebounds: 41.3,</a:t>
            </a:r>
          </a:p>
          <a:p>
            <a:r>
              <a:rPr lang="en-US" sz="1600" dirty="0"/>
              <a:t>         assists:  19.3,</a:t>
            </a:r>
          </a:p>
          <a:p>
            <a:r>
              <a:rPr lang="en-US" sz="1600" dirty="0"/>
              <a:t>         steals:    8.5,</a:t>
            </a:r>
          </a:p>
          <a:p>
            <a:r>
              <a:rPr lang="en-US" sz="1600" dirty="0"/>
              <a:t>         blocks:    5.3,</a:t>
            </a:r>
          </a:p>
          <a:p>
            <a:r>
              <a:rPr lang="en-US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2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989633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第一步：引入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flotr2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694" y="3357785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&lt;script </a:t>
            </a:r>
            <a:r>
              <a:rPr lang="en-US" altLang="zh-CN" sz="1600" dirty="0" err="1"/>
              <a:t>src</a:t>
            </a:r>
            <a:r>
              <a:rPr lang="en-US" altLang="zh-CN" sz="1600" dirty="0"/>
              <a:t>="</a:t>
            </a:r>
            <a:r>
              <a:rPr lang="en-US" altLang="zh-CN" sz="1600" dirty="0" err="1"/>
              <a:t>js</a:t>
            </a:r>
            <a:r>
              <a:rPr lang="en-US" altLang="zh-CN" sz="1600" dirty="0"/>
              <a:t>/flotr2.min.js" type="text/</a:t>
            </a:r>
            <a:r>
              <a:rPr lang="en-US" altLang="zh-CN" sz="1600" dirty="0" err="1"/>
              <a:t>javascript</a:t>
            </a:r>
            <a:r>
              <a:rPr lang="en-US" altLang="zh-CN" sz="1600" dirty="0"/>
              <a:t>" charset="utf-8"&gt;&lt;/script&gt;</a:t>
            </a:r>
            <a:endParaRPr lang="zh-CN" altLang="en-US" sz="1600" dirty="0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086173037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0350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雷达图显示多维数据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案例：使用雷达图分析球队中球员的竞技状态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AD494-C67E-4596-A457-7B8D2089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74" y="6126"/>
            <a:ext cx="792088" cy="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9C9770D-E9CF-4421-8311-5B29C2651C89}"/>
              </a:ext>
            </a:extLst>
          </p:cNvPr>
          <p:cNvSpPr/>
          <p:nvPr/>
        </p:nvSpPr>
        <p:spPr>
          <a:xfrm>
            <a:off x="694605" y="1917626"/>
            <a:ext cx="11495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第一步：定义数据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2872-D21D-437C-A8B9-796FF4EB6EFE}"/>
              </a:ext>
            </a:extLst>
          </p:cNvPr>
          <p:cNvSpPr txBox="1"/>
          <p:nvPr/>
        </p:nvSpPr>
        <p:spPr>
          <a:xfrm>
            <a:off x="1202179" y="2587472"/>
            <a:ext cx="5904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</a:t>
            </a:r>
            <a:r>
              <a:rPr lang="en-US" sz="1600" dirty="0" err="1"/>
              <a:t>get_player</a:t>
            </a:r>
            <a:r>
              <a:rPr lang="en-US" sz="1600" dirty="0"/>
              <a:t> = function(name) {</a:t>
            </a:r>
          </a:p>
          <a:p>
            <a:r>
              <a:rPr lang="en-US" sz="1600" dirty="0"/>
              <a:t>       for (var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</a:t>
            </a:r>
            <a:r>
              <a:rPr lang="en-US" sz="1600" dirty="0" err="1"/>
              <a:t>players.length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</a:p>
          <a:p>
            <a:r>
              <a:rPr lang="en-US" sz="1600" dirty="0"/>
              <a:t>              if (players[</a:t>
            </a:r>
            <a:r>
              <a:rPr lang="en-US" sz="1600" dirty="0" err="1"/>
              <a:t>i</a:t>
            </a:r>
            <a:r>
              <a:rPr lang="en-US" sz="1600" dirty="0"/>
              <a:t>].player === name) return players[</a:t>
            </a:r>
            <a:r>
              <a:rPr lang="en-US" sz="1600" dirty="0" err="1"/>
              <a:t>i</a:t>
            </a:r>
            <a:r>
              <a:rPr lang="en-US" sz="1600" dirty="0"/>
              <a:t>];</a:t>
            </a:r>
          </a:p>
          <a:p>
            <a:r>
              <a:rPr lang="en-US" sz="1600" dirty="0"/>
              <a:t>       }</a:t>
            </a:r>
          </a:p>
          <a:p>
            <a:r>
              <a:rPr lang="en-US" sz="1600" dirty="0"/>
              <a:t>};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player_data</a:t>
            </a:r>
            <a:r>
              <a:rPr lang="en-US" sz="1600" dirty="0"/>
              <a:t> = function(name) {</a:t>
            </a:r>
          </a:p>
          <a:p>
            <a:r>
              <a:rPr lang="en-US" sz="1600" dirty="0"/>
              <a:t>        var obj = {}, </a:t>
            </a:r>
            <a:r>
              <a:rPr lang="en-US" sz="1600" dirty="0" err="1"/>
              <a:t>i</a:t>
            </a:r>
            <a:r>
              <a:rPr lang="en-US" sz="1600" dirty="0"/>
              <a:t> = 0;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obj.label</a:t>
            </a:r>
            <a:r>
              <a:rPr lang="en-US" sz="1600" dirty="0"/>
              <a:t> = name;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obj.data</a:t>
            </a:r>
            <a:r>
              <a:rPr lang="en-US" sz="1600" dirty="0"/>
              <a:t> = [];</a:t>
            </a:r>
          </a:p>
          <a:p>
            <a:r>
              <a:rPr lang="en-US" sz="1600" dirty="0"/>
              <a:t>        for (var key in team) {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obj.data.push</a:t>
            </a:r>
            <a:r>
              <a:rPr lang="en-US" sz="1600" dirty="0"/>
              <a:t>([</a:t>
            </a:r>
            <a:r>
              <a:rPr lang="en-US" sz="1600" dirty="0" err="1"/>
              <a:t>i</a:t>
            </a:r>
            <a:r>
              <a:rPr lang="en-US" sz="1600" dirty="0"/>
              <a:t>, 100*</a:t>
            </a:r>
            <a:r>
              <a:rPr lang="en-US" sz="1600" dirty="0" err="1"/>
              <a:t>get_player</a:t>
            </a:r>
            <a:r>
              <a:rPr lang="en-US" sz="1600" dirty="0"/>
              <a:t>(name)[key]/team[key]]);</a:t>
            </a:r>
          </a:p>
          <a:p>
            <a:r>
              <a:rPr lang="en-US" sz="1600" dirty="0"/>
              <a:t>             </a:t>
            </a:r>
            <a:r>
              <a:rPr lang="en-US" sz="1600" dirty="0" err="1"/>
              <a:t>i</a:t>
            </a:r>
            <a:r>
              <a:rPr lang="en-US" sz="1600" dirty="0"/>
              <a:t>++;</a:t>
            </a:r>
          </a:p>
          <a:p>
            <a:r>
              <a:rPr lang="en-US" sz="1600" dirty="0"/>
              <a:t>        };</a:t>
            </a:r>
          </a:p>
          <a:p>
            <a:r>
              <a:rPr lang="en-US" sz="1600" dirty="0"/>
              <a:t>        return obj;</a:t>
            </a:r>
          </a:p>
          <a:p>
            <a:r>
              <a:rPr lang="en-US" sz="1600" dirty="0"/>
              <a:t>};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CBA1E3-2683-4766-8B01-F5EEC4B7B112}"/>
              </a:ext>
            </a:extLst>
          </p:cNvPr>
          <p:cNvSpPr txBox="1"/>
          <p:nvPr/>
        </p:nvSpPr>
        <p:spPr>
          <a:xfrm>
            <a:off x="8183438" y="2587472"/>
            <a:ext cx="25202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 labels = [</a:t>
            </a:r>
          </a:p>
          <a:p>
            <a:r>
              <a:rPr lang="en-US" sz="1600" dirty="0"/>
              <a:t>      [0, "Points"],</a:t>
            </a:r>
          </a:p>
          <a:p>
            <a:r>
              <a:rPr lang="en-US" sz="1600" dirty="0"/>
              <a:t>      [1, "Rebounds"],</a:t>
            </a:r>
          </a:p>
          <a:p>
            <a:r>
              <a:rPr lang="en-US" sz="1600" dirty="0"/>
              <a:t>      [2, "Assists"],</a:t>
            </a:r>
          </a:p>
          <a:p>
            <a:r>
              <a:rPr lang="en-US" sz="1600" dirty="0"/>
              <a:t>      [3, "Steals"],</a:t>
            </a:r>
          </a:p>
          <a:p>
            <a:r>
              <a:rPr lang="en-US" sz="1600" dirty="0"/>
              <a:t>      [4, "Blocks"],</a:t>
            </a:r>
          </a:p>
          <a:p>
            <a:r>
              <a:rPr lang="en-US" sz="1600" dirty="0"/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158421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雷达图显示多维数据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案例：使用雷达图分析球队中球员的竞技状态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AD494-C67E-4596-A457-7B8D2089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74" y="6126"/>
            <a:ext cx="792088" cy="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9C9770D-E9CF-4421-8311-5B29C2651C89}"/>
              </a:ext>
            </a:extLst>
          </p:cNvPr>
          <p:cNvSpPr/>
          <p:nvPr/>
        </p:nvSpPr>
        <p:spPr>
          <a:xfrm>
            <a:off x="694605" y="1917626"/>
            <a:ext cx="3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创建图表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2872-D21D-437C-A8B9-796FF4EB6EFE}"/>
              </a:ext>
            </a:extLst>
          </p:cNvPr>
          <p:cNvSpPr txBox="1"/>
          <p:nvPr/>
        </p:nvSpPr>
        <p:spPr>
          <a:xfrm>
            <a:off x="262558" y="2366426"/>
            <a:ext cx="62646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window.onload</a:t>
            </a:r>
            <a:r>
              <a:rPr lang="en-US" sz="1600" dirty="0"/>
              <a:t>=function(){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Flotr.draw</a:t>
            </a:r>
            <a:r>
              <a:rPr lang="en-US" sz="1600" dirty="0"/>
              <a:t>(</a:t>
            </a:r>
            <a:r>
              <a:rPr lang="en-US" sz="1600" dirty="0" err="1"/>
              <a:t>document.getElementById</a:t>
            </a:r>
            <a:r>
              <a:rPr lang="en-US" sz="1600" dirty="0"/>
              <a:t>("chart"),</a:t>
            </a:r>
          </a:p>
          <a:p>
            <a:pPr lvl="1"/>
            <a:r>
              <a:rPr lang="en-US" sz="1600" dirty="0"/>
              <a:t>        [</a:t>
            </a:r>
          </a:p>
          <a:p>
            <a:pPr lvl="1"/>
            <a:r>
              <a:rPr lang="en-US" sz="1600" dirty="0"/>
              <a:t>                </a:t>
            </a:r>
            <a:r>
              <a:rPr lang="en-US" sz="1600" dirty="0" err="1"/>
              <a:t>player_data</a:t>
            </a:r>
            <a:r>
              <a:rPr lang="en-US" sz="1600" dirty="0"/>
              <a:t>("Chris Bosh"),</a:t>
            </a:r>
          </a:p>
          <a:p>
            <a:pPr lvl="1"/>
            <a:r>
              <a:rPr lang="en-US" sz="1600" dirty="0"/>
              <a:t>                </a:t>
            </a:r>
            <a:r>
              <a:rPr lang="en-US" sz="1600" dirty="0" err="1"/>
              <a:t>player_data</a:t>
            </a:r>
            <a:r>
              <a:rPr lang="en-US" sz="1600" dirty="0"/>
              <a:t>("Shane Battier"),</a:t>
            </a:r>
          </a:p>
          <a:p>
            <a:pPr lvl="1"/>
            <a:r>
              <a:rPr lang="en-US" sz="1600" dirty="0"/>
              <a:t>                </a:t>
            </a:r>
            <a:r>
              <a:rPr lang="en-US" sz="1600" dirty="0" err="1"/>
              <a:t>player_data</a:t>
            </a:r>
            <a:r>
              <a:rPr lang="en-US" sz="1600" dirty="0"/>
              <a:t>("LeBron James"),</a:t>
            </a:r>
          </a:p>
          <a:p>
            <a:pPr lvl="1"/>
            <a:r>
              <a:rPr lang="en-US" sz="1600" dirty="0"/>
              <a:t>                </a:t>
            </a:r>
            <a:r>
              <a:rPr lang="en-US" sz="1600" dirty="0" err="1"/>
              <a:t>player_data</a:t>
            </a:r>
            <a:r>
              <a:rPr lang="en-US" sz="1600" dirty="0"/>
              <a:t>("Dwayne Wade"),</a:t>
            </a:r>
          </a:p>
          <a:p>
            <a:pPr lvl="1"/>
            <a:r>
              <a:rPr lang="en-US" sz="1600" dirty="0"/>
              <a:t>                </a:t>
            </a:r>
            <a:r>
              <a:rPr lang="en-US" sz="1600" dirty="0" err="1"/>
              <a:t>player_data</a:t>
            </a:r>
            <a:r>
              <a:rPr lang="en-US" sz="1600" dirty="0"/>
              <a:t>("Mario Chalmers"),</a:t>
            </a:r>
          </a:p>
          <a:p>
            <a:pPr lvl="1"/>
            <a:r>
              <a:rPr lang="en-US" sz="1600" dirty="0"/>
              <a:t>        ],{</a:t>
            </a:r>
          </a:p>
          <a:p>
            <a:pPr lvl="1"/>
            <a:r>
              <a:rPr lang="en-US" sz="1600" dirty="0"/>
              <a:t>                 title:  "2011/12</a:t>
            </a:r>
            <a:r>
              <a:rPr lang="zh-CN" altLang="en-US" sz="1600" dirty="0"/>
              <a:t>赛季 迈阿密热火队首发对球队贡献</a:t>
            </a:r>
            <a:r>
              <a:rPr lang="en-US" altLang="zh-CN" sz="1600" dirty="0"/>
              <a:t>",</a:t>
            </a:r>
          </a:p>
          <a:p>
            <a:pPr lvl="1"/>
            <a:r>
              <a:rPr lang="en-US" sz="1600" dirty="0"/>
              <a:t>                 radar:  { show: true, </a:t>
            </a:r>
            <a:r>
              <a:rPr lang="en-US" sz="1600" dirty="0" err="1"/>
              <a:t>radiusRatio</a:t>
            </a:r>
            <a:r>
              <a:rPr lang="en-US" sz="1600" dirty="0"/>
              <a:t>: 0.9},</a:t>
            </a:r>
          </a:p>
          <a:p>
            <a:pPr lvl="1"/>
            <a:r>
              <a:rPr lang="en-US" sz="1600" dirty="0"/>
              <a:t>                 grid:   { circular: true, },</a:t>
            </a:r>
          </a:p>
          <a:p>
            <a:pPr lvl="1"/>
            <a:r>
              <a:rPr lang="en-US" sz="1600" dirty="0"/>
              <a:t>                 </a:t>
            </a:r>
            <a:r>
              <a:rPr lang="en-US" sz="1600" dirty="0" err="1"/>
              <a:t>xaxis</a:t>
            </a:r>
            <a:r>
              <a:rPr lang="en-US" sz="1600" dirty="0"/>
              <a:t>:  { ticks: labels, },</a:t>
            </a:r>
          </a:p>
          <a:p>
            <a:pPr lvl="1"/>
            <a:r>
              <a:rPr lang="en-US" sz="1600" dirty="0"/>
              <a:t>                 </a:t>
            </a:r>
            <a:r>
              <a:rPr lang="en-US" sz="1600" dirty="0" err="1"/>
              <a:t>yaxis</a:t>
            </a:r>
            <a:r>
              <a:rPr lang="en-US" sz="1600" dirty="0"/>
              <a:t>:  { </a:t>
            </a:r>
            <a:r>
              <a:rPr lang="en-US" sz="1600" dirty="0" err="1"/>
              <a:t>showLabels</a:t>
            </a:r>
            <a:r>
              <a:rPr lang="en-US" sz="1600" dirty="0"/>
              <a:t>: false, min:0, max: 33, },</a:t>
            </a:r>
          </a:p>
          <a:p>
            <a:pPr lvl="1"/>
            <a:r>
              <a:rPr lang="en-US" sz="1600" dirty="0"/>
              <a:t>                 legend: { position: "</a:t>
            </a:r>
            <a:r>
              <a:rPr lang="en-US" sz="1600" dirty="0" err="1"/>
              <a:t>nw</a:t>
            </a:r>
            <a:r>
              <a:rPr lang="en-US" sz="1600" dirty="0"/>
              <a:t>" },</a:t>
            </a:r>
          </a:p>
          <a:p>
            <a:pPr lvl="1"/>
            <a:r>
              <a:rPr lang="en-US" sz="1600" dirty="0"/>
              <a:t>          }</a:t>
            </a:r>
          </a:p>
          <a:p>
            <a:r>
              <a:rPr lang="en-US" sz="1600" dirty="0"/>
              <a:t>        );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8B1DB2-515F-4D2F-A6D8-69DBA735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" t="7996" r="64767" b="47900"/>
          <a:stretch/>
        </p:blipFill>
        <p:spPr>
          <a:xfrm>
            <a:off x="6502476" y="2402519"/>
            <a:ext cx="536116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5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雷达图显示多维数据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262558" y="1032214"/>
            <a:ext cx="371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F39503-12D5-415D-A1F3-F0F301AC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3213770"/>
            <a:ext cx="6596447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F2021F-439B-4E43-8647-1B70C88B4D5F}"/>
              </a:ext>
            </a:extLst>
          </p:cNvPr>
          <p:cNvSpPr/>
          <p:nvPr/>
        </p:nvSpPr>
        <p:spPr>
          <a:xfrm>
            <a:off x="982638" y="1773610"/>
            <a:ext cx="10297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请收集不同手机的外观、拍照、性能、屏幕、内存、系统等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个方面的数据，并使用雷达图展示。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12C8BF1-3829-4071-91A1-A9D4098A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74" y="6126"/>
            <a:ext cx="792088" cy="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650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12431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27755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17869" y="2061643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00663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31103" y="2459620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16" name="矩形 15"/>
          <p:cNvSpPr/>
          <p:nvPr/>
        </p:nvSpPr>
        <p:spPr>
          <a:xfrm>
            <a:off x="4763256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17" name="矩形 16"/>
          <p:cNvSpPr/>
          <p:nvPr/>
        </p:nvSpPr>
        <p:spPr>
          <a:xfrm>
            <a:off x="6836540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sp>
        <p:nvSpPr>
          <p:cNvPr id="18" name="矩形 17"/>
          <p:cNvSpPr/>
          <p:nvPr/>
        </p:nvSpPr>
        <p:spPr>
          <a:xfrm>
            <a:off x="8939557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102" name="椭圆 101"/>
          <p:cNvSpPr/>
          <p:nvPr/>
        </p:nvSpPr>
        <p:spPr>
          <a:xfrm>
            <a:off x="6418762" y="3761896"/>
            <a:ext cx="667790" cy="6680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7941671" y="4061049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722065" y="4061528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3327005" y="421934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8552443" y="4067741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401952" y="405773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056058" y="423298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5452600" y="4103891"/>
            <a:ext cx="333895" cy="334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9287631" y="4059338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5854179" y="4070082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10131204" y="4135610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186122" y="3815945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3079611" y="4233361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296272" y="390866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4593643" y="3986577"/>
            <a:ext cx="429479" cy="42963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7086553" y="4056909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928437" y="4061354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548208" y="4236369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4015475" y="3816935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2573390" y="4132120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8545492" y="3918263"/>
            <a:ext cx="183161" cy="1832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0625429" y="4048959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989633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第二步：创建一个包含图表的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div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8622" y="3429794"/>
            <a:ext cx="936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		&lt;div id="chart" style="width: 600px; height: 600px;"&gt;</a:t>
            </a:r>
          </a:p>
          <a:p>
            <a:r>
              <a:rPr lang="en-US" altLang="zh-CN" sz="1600" dirty="0"/>
              <a:t>			</a:t>
            </a:r>
          </a:p>
          <a:p>
            <a:r>
              <a:rPr lang="en-US" altLang="zh-CN" sz="1600" dirty="0"/>
              <a:t>		&lt;/div&gt;</a:t>
            </a:r>
            <a:endParaRPr lang="zh-CN" altLang="en-US" sz="16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18729451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946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989633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第三步：准备数据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2558" y="3141762"/>
            <a:ext cx="11711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600" dirty="0"/>
              <a:t>		&lt;script type="text/javascript"&gt;</a:t>
            </a:r>
          </a:p>
          <a:p>
            <a:r>
              <a:rPr lang="de-DE" altLang="zh-CN" sz="1600" dirty="0"/>
              <a:t>		         var wins =[[[2006,13],[2007,11],[2008,15],[2009,15],[2010,18],[2011,21],[2012,28]]];</a:t>
            </a:r>
          </a:p>
          <a:p>
            <a:r>
              <a:rPr lang="de-DE" altLang="zh-CN" sz="1600" dirty="0"/>
              <a:t>		&lt;/script&gt;</a:t>
            </a:r>
            <a:endParaRPr lang="zh-CN" altLang="en-US" sz="16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18729451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652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989633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第四步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绘制图表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8702" y="2973434"/>
            <a:ext cx="411018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window.onload</a:t>
            </a:r>
            <a:r>
              <a:rPr lang="en-US" altLang="zh-CN" sz="1600" dirty="0"/>
              <a:t>=function(){</a:t>
            </a:r>
          </a:p>
          <a:p>
            <a:r>
              <a:rPr lang="en-US" altLang="zh-CN" sz="1600" dirty="0"/>
              <a:t>      </a:t>
            </a:r>
            <a:r>
              <a:rPr lang="en-US" altLang="zh-CN" sz="1600" dirty="0" err="1"/>
              <a:t>Flotr.draw</a:t>
            </a:r>
            <a:r>
              <a:rPr lang="en-US" altLang="zh-CN" sz="1600" dirty="0"/>
              <a:t>(</a:t>
            </a:r>
          </a:p>
          <a:p>
            <a:r>
              <a:rPr lang="en-US" altLang="zh-CN" sz="1600" dirty="0"/>
              <a:t>           </a:t>
            </a:r>
            <a:r>
              <a:rPr lang="en-US" altLang="zh-CN" sz="1600" dirty="0" err="1"/>
              <a:t>document.getElementById</a:t>
            </a:r>
            <a:r>
              <a:rPr lang="en-US" altLang="zh-CN" sz="1600" dirty="0"/>
              <a:t>('chart'),</a:t>
            </a:r>
          </a:p>
          <a:p>
            <a:r>
              <a:rPr lang="en-US" altLang="zh-CN" sz="1600" dirty="0"/>
              <a:t>           wins,</a:t>
            </a:r>
          </a:p>
          <a:p>
            <a:r>
              <a:rPr lang="en-US" altLang="zh-CN" sz="1600" dirty="0"/>
              <a:t>           {</a:t>
            </a:r>
          </a:p>
          <a:p>
            <a:r>
              <a:rPr lang="en-US" altLang="zh-CN" sz="1600" dirty="0"/>
              <a:t>	bars:{</a:t>
            </a:r>
          </a:p>
          <a:p>
            <a:r>
              <a:rPr lang="en-US" altLang="zh-CN" sz="1600" dirty="0"/>
              <a:t>	    </a:t>
            </a:r>
            <a:r>
              <a:rPr lang="en-US" altLang="zh-CN" sz="1600" dirty="0" err="1"/>
              <a:t>show:true</a:t>
            </a:r>
            <a:endParaRPr lang="en-US" altLang="zh-CN" sz="1600" dirty="0"/>
          </a:p>
          <a:p>
            <a:r>
              <a:rPr lang="en-US" altLang="zh-CN" sz="1600" dirty="0"/>
              <a:t>	}</a:t>
            </a:r>
          </a:p>
          <a:p>
            <a:r>
              <a:rPr lang="en-US" altLang="zh-CN" sz="1600" dirty="0"/>
              <a:t>            }</a:t>
            </a:r>
          </a:p>
          <a:p>
            <a:r>
              <a:rPr lang="en-US" altLang="zh-CN" sz="1600" dirty="0"/>
              <a:t>     );</a:t>
            </a:r>
          </a:p>
          <a:p>
            <a:r>
              <a:rPr lang="en-US" altLang="zh-CN" sz="1600" dirty="0"/>
              <a:t>};</a:t>
            </a:r>
            <a:endParaRPr lang="zh-CN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6" t="6259" r="41265" b="39816"/>
          <a:stretch/>
        </p:blipFill>
        <p:spPr bwMode="auto">
          <a:xfrm>
            <a:off x="6706492" y="2220465"/>
            <a:ext cx="4032448" cy="387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18729451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365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1.</a:t>
            </a:r>
            <a:r>
              <a:rPr lang="zh-CN" altLang="en-US" sz="2800" b="1" dirty="0"/>
              <a:t>基础柱状图</a:t>
            </a:r>
          </a:p>
        </p:txBody>
      </p:sp>
      <p:sp>
        <p:nvSpPr>
          <p:cNvPr id="4" name="矩形 3"/>
          <p:cNvSpPr/>
          <p:nvPr/>
        </p:nvSpPr>
        <p:spPr>
          <a:xfrm>
            <a:off x="262558" y="1032214"/>
            <a:ext cx="5328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案例：使用柱状图展示球队胜场数</a:t>
            </a:r>
          </a:p>
        </p:txBody>
      </p:sp>
      <p:sp>
        <p:nvSpPr>
          <p:cNvPr id="5" name="矩形 4"/>
          <p:cNvSpPr/>
          <p:nvPr/>
        </p:nvSpPr>
        <p:spPr>
          <a:xfrm>
            <a:off x="982638" y="1989633"/>
            <a:ext cx="10729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0038" eaLnBrk="0" hangingPunct="0">
              <a:tabLst>
                <a:tab pos="457200" algn="l"/>
              </a:tabLs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第五步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改进纵轴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0710" y="2637706"/>
            <a:ext cx="37920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Flotr.draw</a:t>
            </a:r>
            <a:r>
              <a:rPr lang="en-US" altLang="zh-CN" sz="1600" dirty="0"/>
              <a:t>(</a:t>
            </a:r>
          </a:p>
          <a:p>
            <a:r>
              <a:rPr lang="en-US" altLang="zh-CN" sz="1600" dirty="0"/>
              <a:t>     </a:t>
            </a:r>
            <a:r>
              <a:rPr lang="en-US" altLang="zh-CN" sz="1600" dirty="0" err="1"/>
              <a:t>document.getElementById</a:t>
            </a:r>
            <a:r>
              <a:rPr lang="en-US" altLang="zh-CN" sz="1600" dirty="0"/>
              <a:t>('chart'),</a:t>
            </a:r>
          </a:p>
          <a:p>
            <a:r>
              <a:rPr lang="en-US" altLang="zh-CN" sz="1600" dirty="0"/>
              <a:t>     wins,</a:t>
            </a:r>
          </a:p>
          <a:p>
            <a:r>
              <a:rPr lang="en-US" altLang="zh-CN" sz="1600" dirty="0"/>
              <a:t>     {</a:t>
            </a:r>
          </a:p>
          <a:p>
            <a:r>
              <a:rPr lang="en-US" altLang="zh-CN" sz="1600" dirty="0"/>
              <a:t>           bars:{</a:t>
            </a:r>
          </a:p>
          <a:p>
            <a:r>
              <a:rPr lang="en-US" altLang="zh-CN" sz="1600" dirty="0"/>
              <a:t>                </a:t>
            </a:r>
            <a:r>
              <a:rPr lang="en-US" altLang="zh-CN" sz="1600" dirty="0" err="1"/>
              <a:t>show:true</a:t>
            </a:r>
            <a:endParaRPr lang="en-US" altLang="zh-CN" sz="1600" dirty="0"/>
          </a:p>
          <a:p>
            <a:r>
              <a:rPr lang="en-US" altLang="zh-CN" sz="1600" dirty="0"/>
              <a:t>           },</a:t>
            </a:r>
          </a:p>
          <a:p>
            <a:r>
              <a:rPr lang="en-US" altLang="zh-CN" sz="1600" dirty="0"/>
              <a:t>          // </a:t>
            </a:r>
            <a:r>
              <a:rPr lang="zh-CN" altLang="en-US" sz="1600" dirty="0"/>
              <a:t>第五步</a:t>
            </a:r>
            <a:r>
              <a:rPr lang="en-US" altLang="zh-CN" sz="1600" dirty="0"/>
              <a:t>:</a:t>
            </a:r>
            <a:r>
              <a:rPr lang="zh-CN" altLang="en-US" sz="1600" dirty="0"/>
              <a:t>改进纵轴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</a:t>
            </a:r>
            <a:r>
              <a:rPr lang="en-US" altLang="zh-CN" sz="1600" dirty="0" err="1">
                <a:solidFill>
                  <a:srgbClr val="FF0000"/>
                </a:solidFill>
              </a:rPr>
              <a:t>yaxis</a:t>
            </a:r>
            <a:r>
              <a:rPr lang="en-US" altLang="zh-CN" sz="16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min:0,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tickDecimals:0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}</a:t>
            </a:r>
          </a:p>
          <a:p>
            <a:r>
              <a:rPr lang="en-US" altLang="zh-CN" sz="1600" dirty="0"/>
              <a:t>     }</a:t>
            </a:r>
          </a:p>
          <a:p>
            <a:r>
              <a:rPr lang="en-US" altLang="zh-CN" sz="1600" dirty="0"/>
              <a:t>);</a:t>
            </a:r>
            <a:endParaRPr lang="zh-CN" alt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2" t="6353" r="41575" b="40424"/>
          <a:stretch/>
        </p:blipFill>
        <p:spPr bwMode="auto">
          <a:xfrm>
            <a:off x="6743848" y="2280838"/>
            <a:ext cx="4021978" cy="389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18729451"/>
              </p:ext>
            </p:extLst>
          </p:nvPr>
        </p:nvGraphicFramePr>
        <p:xfrm>
          <a:off x="10919742" y="261442"/>
          <a:ext cx="1080120" cy="49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365270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d8dcbabbd8e112a3b19fad378e18898e3b7da"/>
  <p:tag name="ISPRING_RESOURCE_PATHS_HASH_2" val="9144ae7613d13dc28785507da5ad55263cf60c2"/>
</p:tagLst>
</file>

<file path=ppt/theme/theme1.xml><?xml version="1.0" encoding="utf-8"?>
<a:theme xmlns:a="http://schemas.openxmlformats.org/drawingml/2006/main" name="Office 主题">
  <a:themeElements>
    <a:clrScheme name="自定义 8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3811</Words>
  <Application>Microsoft Office PowerPoint</Application>
  <PresentationFormat>自定义</PresentationFormat>
  <Paragraphs>552</Paragraphs>
  <Slides>53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方正大黑简体</vt:lpstr>
      <vt:lpstr>微软雅黑</vt:lpstr>
      <vt:lpstr>Arial</vt:lpstr>
      <vt:lpstr>Calibri</vt:lpstr>
      <vt:lpstr>Segoe UI</vt:lpstr>
      <vt:lpstr>Office 主题</vt:lpstr>
      <vt:lpstr>PowerPoint 演示文稿</vt:lpstr>
      <vt:lpstr>PowerPoint 演示文稿</vt:lpstr>
      <vt:lpstr>PowerPoint 演示文稿</vt:lpstr>
      <vt:lpstr>1.基础柱状图</vt:lpstr>
      <vt:lpstr>1.基础柱状图</vt:lpstr>
      <vt:lpstr>1.基础柱状图</vt:lpstr>
      <vt:lpstr>1.基础柱状图</vt:lpstr>
      <vt:lpstr>1.基础柱状图</vt:lpstr>
      <vt:lpstr>1.基础柱状图</vt:lpstr>
      <vt:lpstr>1.基础柱状图</vt:lpstr>
      <vt:lpstr>1.基础柱状图</vt:lpstr>
      <vt:lpstr>1.基础柱状图</vt:lpstr>
      <vt:lpstr>PowerPoint 演示文稿</vt:lpstr>
      <vt:lpstr>2.折线图绘制连续数据</vt:lpstr>
      <vt:lpstr>2.折线图绘制连续数据</vt:lpstr>
      <vt:lpstr>2.折线图绘制连续数据</vt:lpstr>
      <vt:lpstr>2.折线图绘制连续数据</vt:lpstr>
      <vt:lpstr>2.折线图绘制连续数据</vt:lpstr>
      <vt:lpstr>2.折线图绘制连续数据</vt:lpstr>
      <vt:lpstr>2.折线图绘制连续数据</vt:lpstr>
      <vt:lpstr>2.折线图绘制连续数据</vt:lpstr>
      <vt:lpstr>PowerPoint 演示文稿</vt:lpstr>
      <vt:lpstr>3.饼图强调部分数据</vt:lpstr>
      <vt:lpstr>3.饼图强调部分数据</vt:lpstr>
      <vt:lpstr>3.饼图强调部分数据</vt:lpstr>
      <vt:lpstr>3.饼图强调部分数据</vt:lpstr>
      <vt:lpstr>3.饼图强调部分数据</vt:lpstr>
      <vt:lpstr>PowerPoint 演示文稿</vt:lpstr>
      <vt:lpstr>4.离散图绘制x/y值</vt:lpstr>
      <vt:lpstr>4.离散图绘制x/y值</vt:lpstr>
      <vt:lpstr>4.离散图绘制x/y值</vt:lpstr>
      <vt:lpstr>4.离散图绘制x/y值</vt:lpstr>
      <vt:lpstr>4.离散图绘制x/y值</vt:lpstr>
      <vt:lpstr>4.离散图绘制x/y值</vt:lpstr>
      <vt:lpstr>4.离散图绘制x/y值</vt:lpstr>
      <vt:lpstr>4.离散图绘制x/y值</vt:lpstr>
      <vt:lpstr>4.离散图绘制x/y值</vt:lpstr>
      <vt:lpstr>4.离散图绘制x/y值</vt:lpstr>
      <vt:lpstr>PowerPoint 演示文稿</vt:lpstr>
      <vt:lpstr>5.气泡图扩展X/Y数据</vt:lpstr>
      <vt:lpstr>5.气泡图扩展X/Y数据</vt:lpstr>
      <vt:lpstr>5.气泡图扩展X/Y数据</vt:lpstr>
      <vt:lpstr>5.气泡图扩展X/Y数据</vt:lpstr>
      <vt:lpstr>5.气泡图扩展X/Y数据</vt:lpstr>
      <vt:lpstr>5.气泡图扩展X/Y数据</vt:lpstr>
      <vt:lpstr>5.气泡图扩展X/Y数据</vt:lpstr>
      <vt:lpstr>PowerPoint 演示文稿</vt:lpstr>
      <vt:lpstr>6.雷达图显示多维数据</vt:lpstr>
      <vt:lpstr>6.雷达图显示多维数据</vt:lpstr>
      <vt:lpstr>6.雷达图显示多维数据</vt:lpstr>
      <vt:lpstr>6.雷达图显示多维数据</vt:lpstr>
      <vt:lpstr>6.雷达图显示多维数据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Michael</dc:creator>
  <cp:lastModifiedBy>未定义</cp:lastModifiedBy>
  <cp:revision>237</cp:revision>
  <dcterms:created xsi:type="dcterms:W3CDTF">2015-10-21T17:10:39Z</dcterms:created>
  <dcterms:modified xsi:type="dcterms:W3CDTF">2021-02-05T15:09:02Z</dcterms:modified>
</cp:coreProperties>
</file>